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1" r:id="rId5"/>
    <p:sldId id="262" r:id="rId6"/>
    <p:sldId id="260"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068" autoAdjust="0"/>
  </p:normalViewPr>
  <p:slideViewPr>
    <p:cSldViewPr>
      <p:cViewPr>
        <p:scale>
          <a:sx n="80" d="100"/>
          <a:sy n="80" d="100"/>
        </p:scale>
        <p:origin x="-37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691D0-B186-4806-8D4C-E45FC897BA29}" type="datetimeFigureOut">
              <a:rPr lang="en-GB" smtClean="0"/>
              <a:pPr/>
              <a:t>23/06/2022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8E69A-D2C6-4FE8-BFDD-2EDEC61C131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18E69A-D2C6-4FE8-BFDD-2EDEC61C1313}"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Outline</a:t>
            </a:r>
            <a:r>
              <a:rPr lang="en-GB" baseline="0" dirty="0" smtClean="0"/>
              <a:t> roles of </a:t>
            </a:r>
          </a:p>
          <a:p>
            <a:r>
              <a:rPr lang="en-GB" baseline="0" dirty="0" smtClean="0"/>
              <a:t>Clinical </a:t>
            </a:r>
            <a:r>
              <a:rPr lang="en-GB" baseline="0" dirty="0" err="1" smtClean="0"/>
              <a:t>Pharms</a:t>
            </a:r>
            <a:r>
              <a:rPr lang="en-GB" baseline="0" dirty="0" smtClean="0"/>
              <a:t> – benefits to patients/what they can help with/how also frees up GPs</a:t>
            </a:r>
          </a:p>
          <a:p>
            <a:r>
              <a:rPr lang="en-GB" baseline="0" dirty="0" smtClean="0"/>
              <a:t>Social Prescribers – in brief as more detail on work further on…</a:t>
            </a:r>
          </a:p>
          <a:p>
            <a:r>
              <a:rPr lang="en-GB" baseline="0" dirty="0" smtClean="0"/>
              <a:t>FCPs – what they do, how they can help, how they support patients…</a:t>
            </a:r>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We</a:t>
            </a:r>
            <a:r>
              <a:rPr lang="en-GB" baseline="0" dirty="0" smtClean="0"/>
              <a:t> led the way with Danny Herman, a Holocaust survivor and patient of St Johns who was the first Trafford patient to receive the vaccine.</a:t>
            </a:r>
          </a:p>
          <a:p>
            <a:r>
              <a:rPr lang="en-GB" baseline="0" dirty="0" smtClean="0"/>
              <a:t>We were the PCN to deliver the </a:t>
            </a:r>
            <a:r>
              <a:rPr lang="en-GB" baseline="0" dirty="0" err="1" smtClean="0"/>
              <a:t>Covid</a:t>
            </a:r>
            <a:r>
              <a:rPr lang="en-GB" baseline="0" dirty="0" smtClean="0"/>
              <a:t> vaccination service to patients and continue to deliver it locally while other PCN’s handed the service to the large mass-</a:t>
            </a:r>
            <a:r>
              <a:rPr lang="en-GB" baseline="0" dirty="0" err="1" smtClean="0"/>
              <a:t>vax</a:t>
            </a:r>
            <a:r>
              <a:rPr lang="en-GB" baseline="0" dirty="0" smtClean="0"/>
              <a:t> sites</a:t>
            </a:r>
          </a:p>
          <a:p>
            <a:r>
              <a:rPr lang="en-GB" baseline="0" dirty="0" smtClean="0"/>
              <a:t>More than </a:t>
            </a:r>
            <a:r>
              <a:rPr lang="en-GB" baseline="0" dirty="0" smtClean="0"/>
              <a:t>50,000 vaccinations  – </a:t>
            </a:r>
            <a:r>
              <a:rPr lang="en-GB" baseline="0" dirty="0" smtClean="0"/>
              <a:t>from Primary doses to Boosters, additional vaccinations for those more vulnerable and with particular health conditions, to visiting thousands of housebound patients, to vaccinating our care home patients …</a:t>
            </a:r>
          </a:p>
          <a:p>
            <a:r>
              <a:rPr lang="en-GB" baseline="0" dirty="0" smtClean="0"/>
              <a:t>We have been proactive in raising awareness through media stories of those vaccinated – coverage on BBC Radio, BBC TV, ITV, Daily Mail, The Sun, The Mirror, Manchester Evening News, all local channels (from Altrincham Today and the Sale and Altrincham Messenger) </a:t>
            </a:r>
          </a:p>
          <a:p>
            <a:r>
              <a:rPr lang="en-GB" baseline="0" dirty="0" smtClean="0"/>
              <a:t>We are the only PCN with a website so this was updated with the ever-changing guidelines plus walk-through videos for those patients not with St Johns and unfamiliar with the Altrincham Health and Wellbeing centre – from highlighting scams, explaining how to use NHS App as proof of vaccine, informing on latest advice. And, as you know we used letters, texts, emails and online sources to you…</a:t>
            </a:r>
          </a:p>
          <a:p>
            <a:r>
              <a:rPr lang="en-GB" baseline="0" dirty="0" smtClean="0"/>
              <a:t>Everyone involved in delivering the </a:t>
            </a:r>
            <a:r>
              <a:rPr lang="en-GB" baseline="0" dirty="0" err="1" smtClean="0"/>
              <a:t>Covid</a:t>
            </a:r>
            <a:r>
              <a:rPr lang="en-GB" baseline="0" dirty="0" smtClean="0"/>
              <a:t> vaccination programme will tell you that it’s the most humbling and inspiring work they’ve done – hearing people’s tales whether losing loved ones, or loneliness through lockdown, it was a mammoth task and one that brought all our practices together.</a:t>
            </a:r>
          </a:p>
          <a:p>
            <a:r>
              <a:rPr lang="en-GB" baseline="0" dirty="0" smtClean="0"/>
              <a:t>Thank you too to all the patients who bought us chocolates/cakes and helped us through – much appreciated and overwhelming.</a:t>
            </a:r>
          </a:p>
          <a:p>
            <a:r>
              <a:rPr lang="en-GB" baseline="0" dirty="0" smtClean="0"/>
              <a:t>Plus we were thanked by Prince William…</a:t>
            </a:r>
          </a:p>
          <a:p>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few famous faces –</a:t>
            </a:r>
            <a:r>
              <a:rPr lang="en-GB" baseline="0" dirty="0" smtClean="0"/>
              <a:t> from footballers Bryan Robson, Dennis </a:t>
            </a:r>
            <a:r>
              <a:rPr lang="en-GB" baseline="0" dirty="0" err="1" smtClean="0"/>
              <a:t>Tueart</a:t>
            </a:r>
            <a:r>
              <a:rPr lang="en-GB" baseline="0" dirty="0" smtClean="0"/>
              <a:t>, Jack </a:t>
            </a:r>
            <a:r>
              <a:rPr lang="en-GB" baseline="0" dirty="0" err="1" smtClean="0"/>
              <a:t>Grealish</a:t>
            </a:r>
            <a:r>
              <a:rPr lang="en-GB" baseline="0" dirty="0" smtClean="0"/>
              <a:t> and David de </a:t>
            </a:r>
            <a:r>
              <a:rPr lang="en-GB" baseline="0" dirty="0" err="1" smtClean="0"/>
              <a:t>Gea</a:t>
            </a:r>
            <a:r>
              <a:rPr lang="en-GB" baseline="0" dirty="0" smtClean="0"/>
              <a:t>, to Coronation Street stars, even the Mayor of Trafford as well as help from the Red Cross, St Johns Ambulance…and we were still going on Christmas Eve…</a:t>
            </a:r>
          </a:p>
          <a:p>
            <a:r>
              <a:rPr lang="en-GB" baseline="0" dirty="0" smtClean="0"/>
              <a:t>A real family affair</a:t>
            </a:r>
            <a:r>
              <a:rPr lang="en-GB" baseline="0" dirty="0" smtClean="0"/>
              <a:t>…</a:t>
            </a:r>
          </a:p>
          <a:p>
            <a:r>
              <a:rPr lang="en-GB" baseline="0" dirty="0" smtClean="0"/>
              <a:t>Strong relationship between GP practice staff in delivering the service</a:t>
            </a:r>
          </a:p>
          <a:p>
            <a:r>
              <a:rPr lang="en-GB" baseline="0" dirty="0" smtClean="0"/>
              <a:t>Humbling – examples of patient stories</a:t>
            </a:r>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a:p>
            <a:r>
              <a:rPr lang="en-GB" dirty="0" smtClean="0"/>
              <a:t>Outline service – how they can help, patient stories,</a:t>
            </a:r>
            <a:r>
              <a:rPr lang="en-GB" baseline="0" dirty="0" smtClean="0"/>
              <a:t> making a difference, benefits, how to refer/reach SPLWs…</a:t>
            </a:r>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Outline offer of additional hours since TPH days – explain benefits (working population able to access in PM and weekends)</a:t>
            </a:r>
          </a:p>
          <a:p>
            <a:r>
              <a:rPr lang="en-GB" baseline="0" dirty="0" smtClean="0"/>
              <a:t>Proven success</a:t>
            </a:r>
          </a:p>
          <a:p>
            <a:r>
              <a:rPr lang="en-GB" baseline="0" dirty="0" smtClean="0"/>
              <a:t>Outline current demand on </a:t>
            </a:r>
            <a:r>
              <a:rPr lang="en-GB" baseline="0" dirty="0" err="1" smtClean="0"/>
              <a:t>Prim.Care</a:t>
            </a:r>
            <a:r>
              <a:rPr lang="en-GB" baseline="0" dirty="0" smtClean="0"/>
              <a:t>/GP Practices and reason behind demand</a:t>
            </a:r>
          </a:p>
          <a:p>
            <a:r>
              <a:rPr lang="en-GB" baseline="0" dirty="0" smtClean="0"/>
              <a:t>Anecdotal </a:t>
            </a:r>
            <a:r>
              <a:rPr lang="en-GB" baseline="0" dirty="0" err="1" smtClean="0"/>
              <a:t>evid.gathering</a:t>
            </a:r>
            <a:r>
              <a:rPr lang="en-GB" baseline="0" dirty="0" smtClean="0"/>
              <a:t> re. weekend </a:t>
            </a:r>
            <a:r>
              <a:rPr lang="en-GB" baseline="0" dirty="0" err="1" smtClean="0"/>
              <a:t>appts</a:t>
            </a:r>
            <a:r>
              <a:rPr lang="en-GB" baseline="0" dirty="0" smtClean="0"/>
              <a:t> in current service v full Sat.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18E69A-D2C6-4FE8-BFDD-2EDEC61C1313}"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B59FA-B18C-485D-8D2A-6B0272909A91}" type="datetimeFigureOut">
              <a:rPr lang="en-GB" smtClean="0"/>
              <a:pPr/>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E6169-C103-4F39-A5FF-452500A653D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B59FA-B18C-485D-8D2A-6B0272909A91}" type="datetimeFigureOut">
              <a:rPr lang="en-GB" smtClean="0"/>
              <a:pPr/>
              <a:t>23/06/2022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E6169-C103-4F39-A5FF-452500A653D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A - Primary Logo (High-Res).jpg"/>
          <p:cNvPicPr>
            <a:picLocks noChangeAspect="1"/>
          </p:cNvPicPr>
          <p:nvPr/>
        </p:nvPicPr>
        <p:blipFill>
          <a:blip r:embed="rId3" cstate="print"/>
          <a:stretch>
            <a:fillRect/>
          </a:stretch>
        </p:blipFill>
        <p:spPr>
          <a:xfrm>
            <a:off x="179512" y="2132856"/>
            <a:ext cx="8712968" cy="2336166"/>
          </a:xfrm>
          <a:prstGeom prst="rect">
            <a:avLst/>
          </a:prstGeom>
        </p:spPr>
      </p:pic>
      <p:sp>
        <p:nvSpPr>
          <p:cNvPr id="5" name="TextBox 4"/>
          <p:cNvSpPr txBox="1"/>
          <p:nvPr/>
        </p:nvSpPr>
        <p:spPr>
          <a:xfrm>
            <a:off x="2627784" y="5229200"/>
            <a:ext cx="3960440" cy="830997"/>
          </a:xfrm>
          <a:prstGeom prst="rect">
            <a:avLst/>
          </a:prstGeom>
          <a:solidFill>
            <a:srgbClr val="FF6600"/>
          </a:solidFill>
        </p:spPr>
        <p:txBody>
          <a:bodyPr wrap="square" rtlCol="0">
            <a:spAutoFit/>
          </a:bodyPr>
          <a:lstStyle/>
          <a:p>
            <a:pPr algn="ctr"/>
            <a:r>
              <a:rPr lang="en-GB" sz="2400" b="1" dirty="0" smtClean="0"/>
              <a:t>Patient Participation Group</a:t>
            </a:r>
          </a:p>
          <a:p>
            <a:pPr algn="ctr"/>
            <a:r>
              <a:rPr lang="en-GB" sz="2400" b="1" dirty="0" smtClean="0"/>
              <a:t>16 June 2022</a:t>
            </a:r>
            <a:endParaRPr lang="en-GB"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A - Primary Logo (High-Res).jpg"/>
          <p:cNvPicPr>
            <a:picLocks noChangeAspect="1"/>
          </p:cNvPicPr>
          <p:nvPr/>
        </p:nvPicPr>
        <p:blipFill>
          <a:blip r:embed="rId3" cstate="print"/>
          <a:stretch>
            <a:fillRect/>
          </a:stretch>
        </p:blipFill>
        <p:spPr>
          <a:xfrm>
            <a:off x="179512" y="2132856"/>
            <a:ext cx="8712968" cy="2336166"/>
          </a:xfrm>
          <a:prstGeom prst="rect">
            <a:avLst/>
          </a:prstGeom>
        </p:spPr>
      </p:pic>
      <p:sp>
        <p:nvSpPr>
          <p:cNvPr id="5" name="TextBox 4"/>
          <p:cNvSpPr txBox="1"/>
          <p:nvPr/>
        </p:nvSpPr>
        <p:spPr>
          <a:xfrm>
            <a:off x="1619672" y="5229200"/>
            <a:ext cx="5976664" cy="461665"/>
          </a:xfrm>
          <a:prstGeom prst="rect">
            <a:avLst/>
          </a:prstGeom>
          <a:solidFill>
            <a:srgbClr val="FF6600"/>
          </a:solidFill>
        </p:spPr>
        <p:txBody>
          <a:bodyPr wrap="square" rtlCol="0">
            <a:spAutoFit/>
          </a:bodyPr>
          <a:lstStyle/>
          <a:p>
            <a:pPr algn="ctr"/>
            <a:r>
              <a:rPr lang="en-GB" sz="2400" b="1" dirty="0" smtClean="0"/>
              <a:t> SO WHAT’S NEXT?</a:t>
            </a:r>
            <a:endParaRPr lang="en-GB"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AHA - Primary Logo (High-Res).jpg"/>
          <p:cNvPicPr>
            <a:picLocks noChangeAspect="1"/>
          </p:cNvPicPr>
          <p:nvPr/>
        </p:nvPicPr>
        <p:blipFill>
          <a:blip r:embed="rId3" cstate="print"/>
          <a:stretch>
            <a:fillRect/>
          </a:stretch>
        </p:blipFill>
        <p:spPr>
          <a:xfrm>
            <a:off x="179512" y="2132856"/>
            <a:ext cx="8712968" cy="2336166"/>
          </a:xfrm>
          <a:prstGeom prst="rect">
            <a:avLst/>
          </a:prstGeom>
        </p:spPr>
      </p:pic>
      <p:sp>
        <p:nvSpPr>
          <p:cNvPr id="5" name="TextBox 4"/>
          <p:cNvSpPr txBox="1"/>
          <p:nvPr/>
        </p:nvSpPr>
        <p:spPr>
          <a:xfrm>
            <a:off x="1619672" y="5229200"/>
            <a:ext cx="5976664" cy="461665"/>
          </a:xfrm>
          <a:prstGeom prst="rect">
            <a:avLst/>
          </a:prstGeom>
          <a:solidFill>
            <a:srgbClr val="FF6600"/>
          </a:solidFill>
        </p:spPr>
        <p:txBody>
          <a:bodyPr wrap="square" rtlCol="0">
            <a:spAutoFit/>
          </a:bodyPr>
          <a:lstStyle/>
          <a:p>
            <a:pPr algn="ctr"/>
            <a:r>
              <a:rPr lang="en-GB" sz="2400" b="1" smtClean="0"/>
              <a:t> YOUR THOUGHTS…</a:t>
            </a:r>
            <a:endParaRPr lang="en-GB"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r>
              <a:rPr lang="en-GB" sz="3600" b="1" dirty="0" smtClean="0"/>
              <a:t>What is a Primary Care Network (PCN)? </a:t>
            </a:r>
            <a:endParaRPr lang="en-GB" sz="3600" b="1" dirty="0"/>
          </a:p>
        </p:txBody>
      </p:sp>
      <p:sp>
        <p:nvSpPr>
          <p:cNvPr id="3" name="Content Placeholder 2"/>
          <p:cNvSpPr>
            <a:spLocks noGrp="1"/>
          </p:cNvSpPr>
          <p:nvPr>
            <p:ph idx="1"/>
          </p:nvPr>
        </p:nvSpPr>
        <p:spPr>
          <a:solidFill>
            <a:schemeClr val="bg1"/>
          </a:solidFill>
        </p:spPr>
        <p:txBody>
          <a:bodyPr>
            <a:normAutofit/>
          </a:bodyPr>
          <a:lstStyle/>
          <a:p>
            <a:r>
              <a:rPr lang="en-GB" sz="2400" dirty="0" smtClean="0"/>
              <a:t>Groups of local practices working together with community, mental health, social care, pharmacy, hospital and voluntary services</a:t>
            </a:r>
          </a:p>
          <a:p>
            <a:r>
              <a:rPr lang="en-GB" sz="2400" dirty="0" smtClean="0"/>
              <a:t>Created by the NHS</a:t>
            </a:r>
          </a:p>
          <a:p>
            <a:pPr lvl="1"/>
            <a:r>
              <a:rPr lang="en-GB" sz="2000" dirty="0" smtClean="0"/>
              <a:t>People living longer /longer term conditions</a:t>
            </a:r>
          </a:p>
          <a:p>
            <a:pPr lvl="1"/>
            <a:r>
              <a:rPr lang="en-GB" sz="2000" dirty="0" smtClean="0"/>
              <a:t>Need to access more services</a:t>
            </a:r>
          </a:p>
          <a:p>
            <a:pPr lvl="1"/>
            <a:r>
              <a:rPr lang="en-GB" sz="2000" dirty="0" smtClean="0"/>
              <a:t>Enables proactive care/local impact</a:t>
            </a:r>
          </a:p>
          <a:p>
            <a:pPr lvl="1"/>
            <a:r>
              <a:rPr lang="en-GB" sz="2000" dirty="0" smtClean="0"/>
              <a:t>Led by Clinical Directors</a:t>
            </a:r>
          </a:p>
          <a:p>
            <a:r>
              <a:rPr lang="en-GB" sz="2400" dirty="0" smtClean="0"/>
              <a:t>1,250 PCNs across England based on GP registered patient lists serving communities of 30,000 - 50,000 people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r>
              <a:rPr lang="en-GB" sz="3600" b="1" dirty="0" smtClean="0"/>
              <a:t>What is Altrincham Healthcare Alliance?</a:t>
            </a:r>
            <a:endParaRPr lang="en-GB" sz="3600" b="1" dirty="0"/>
          </a:p>
        </p:txBody>
      </p:sp>
      <p:sp>
        <p:nvSpPr>
          <p:cNvPr id="3" name="Content Placeholder 2"/>
          <p:cNvSpPr>
            <a:spLocks noGrp="1"/>
          </p:cNvSpPr>
          <p:nvPr>
            <p:ph idx="1"/>
          </p:nvPr>
        </p:nvSpPr>
        <p:spPr>
          <a:solidFill>
            <a:schemeClr val="bg1"/>
          </a:solidFill>
        </p:spPr>
        <p:txBody>
          <a:bodyPr>
            <a:normAutofit/>
          </a:bodyPr>
          <a:lstStyle/>
          <a:p>
            <a:r>
              <a:rPr lang="en-GB" sz="2400" dirty="0" smtClean="0"/>
              <a:t>One of five PCNs across Trafford</a:t>
            </a:r>
          </a:p>
          <a:p>
            <a:r>
              <a:rPr lang="en-GB" sz="2400" dirty="0" smtClean="0"/>
              <a:t>Established 2019</a:t>
            </a:r>
          </a:p>
          <a:p>
            <a:r>
              <a:rPr lang="en-GB" sz="2400" dirty="0" smtClean="0"/>
              <a:t>Supports more than 48,000 patients</a:t>
            </a:r>
          </a:p>
          <a:p>
            <a:pPr>
              <a:buNone/>
            </a:pPr>
            <a:endParaRPr lang="en-GB" sz="2400" dirty="0" smtClean="0"/>
          </a:p>
          <a:p>
            <a:pPr algn="ctr">
              <a:buNone/>
            </a:pPr>
            <a:r>
              <a:rPr lang="en-GB" sz="2400" b="1" dirty="0" smtClean="0"/>
              <a:t>Altrincham </a:t>
            </a:r>
            <a:r>
              <a:rPr lang="en-GB" sz="2400" b="1" dirty="0"/>
              <a:t>Medical </a:t>
            </a:r>
            <a:r>
              <a:rPr lang="en-GB" sz="2400" b="1" dirty="0" smtClean="0"/>
              <a:t>Practice</a:t>
            </a:r>
          </a:p>
          <a:p>
            <a:pPr algn="ctr">
              <a:buNone/>
            </a:pPr>
            <a:r>
              <a:rPr lang="en-GB" sz="2400" b="1" dirty="0" smtClean="0"/>
              <a:t>Park </a:t>
            </a:r>
            <a:r>
              <a:rPr lang="en-GB" sz="2400" b="1" dirty="0"/>
              <a:t>Medical </a:t>
            </a:r>
            <a:r>
              <a:rPr lang="en-GB" sz="2400" b="1" dirty="0" smtClean="0"/>
              <a:t>Practice</a:t>
            </a:r>
          </a:p>
          <a:p>
            <a:pPr algn="ctr">
              <a:buNone/>
            </a:pPr>
            <a:r>
              <a:rPr lang="en-GB" sz="2400" b="1" dirty="0" smtClean="0"/>
              <a:t>Shay </a:t>
            </a:r>
            <a:r>
              <a:rPr lang="en-GB" sz="2400" b="1" dirty="0"/>
              <a:t>Lane Medical </a:t>
            </a:r>
            <a:r>
              <a:rPr lang="en-GB" sz="2400" b="1" dirty="0" smtClean="0"/>
              <a:t>Centre</a:t>
            </a:r>
          </a:p>
          <a:p>
            <a:pPr algn="ctr">
              <a:buNone/>
            </a:pPr>
            <a:r>
              <a:rPr lang="en-GB" sz="2400" dirty="0" smtClean="0"/>
              <a:t>(Drs </a:t>
            </a:r>
            <a:r>
              <a:rPr lang="en-GB" sz="2400" dirty="0" err="1"/>
              <a:t>Kelman</a:t>
            </a:r>
            <a:r>
              <a:rPr lang="en-GB" sz="2400" dirty="0"/>
              <a:t>, Cranston, Naylor, </a:t>
            </a:r>
            <a:r>
              <a:rPr lang="en-GB" sz="2400" dirty="0" err="1"/>
              <a:t>Haslam</a:t>
            </a:r>
            <a:r>
              <a:rPr lang="en-GB" sz="2400" dirty="0"/>
              <a:t> and Connell</a:t>
            </a:r>
            <a:r>
              <a:rPr lang="en-GB" sz="2400" dirty="0" smtClean="0"/>
              <a:t>)</a:t>
            </a:r>
          </a:p>
          <a:p>
            <a:pPr algn="ctr">
              <a:buNone/>
            </a:pPr>
            <a:r>
              <a:rPr lang="en-GB" sz="2400" dirty="0" smtClean="0"/>
              <a:t> </a:t>
            </a:r>
            <a:r>
              <a:rPr lang="en-GB" sz="2400" b="1" dirty="0" smtClean="0"/>
              <a:t>St </a:t>
            </a:r>
            <a:r>
              <a:rPr lang="en-GB" sz="2400" b="1" dirty="0"/>
              <a:t>Johns Medical </a:t>
            </a:r>
            <a:r>
              <a:rPr lang="en-GB" sz="2400" b="1" dirty="0" smtClean="0"/>
              <a:t>Centre</a:t>
            </a:r>
          </a:p>
          <a:p>
            <a:pPr algn="ctr">
              <a:buNone/>
            </a:pPr>
            <a:r>
              <a:rPr lang="en-GB" sz="2400" b="1" dirty="0" smtClean="0"/>
              <a:t>West </a:t>
            </a:r>
            <a:r>
              <a:rPr lang="en-GB" sz="2400" b="1" dirty="0" err="1"/>
              <a:t>Timperley</a:t>
            </a:r>
            <a:r>
              <a:rPr lang="en-GB" sz="2400" b="1" dirty="0"/>
              <a:t> Medical </a:t>
            </a:r>
            <a:r>
              <a:rPr lang="en-GB" sz="2400" b="1" dirty="0" smtClean="0"/>
              <a:t>Centre</a:t>
            </a:r>
            <a:endParaRPr lang="en-GB"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a:bodyPr>
          <a:lstStyle/>
          <a:p>
            <a:r>
              <a:rPr lang="en-GB" sz="2400" dirty="0" smtClean="0"/>
              <a:t>Clinical Directors</a:t>
            </a:r>
          </a:p>
          <a:p>
            <a:pPr lvl="1"/>
            <a:r>
              <a:rPr lang="en-GB" sz="2000" dirty="0" smtClean="0"/>
              <a:t>Dr Kate Jennings and Dr </a:t>
            </a:r>
            <a:r>
              <a:rPr lang="en-GB" sz="2000" dirty="0" err="1" smtClean="0"/>
              <a:t>Maz</a:t>
            </a:r>
            <a:r>
              <a:rPr lang="en-GB" sz="2000" dirty="0" smtClean="0"/>
              <a:t> </a:t>
            </a:r>
            <a:r>
              <a:rPr lang="en-GB" sz="2000" dirty="0" err="1" smtClean="0"/>
              <a:t>Sangha</a:t>
            </a:r>
            <a:endParaRPr lang="en-GB" sz="2000" dirty="0" smtClean="0"/>
          </a:p>
          <a:p>
            <a:r>
              <a:rPr lang="en-GB" sz="2400" dirty="0" smtClean="0"/>
              <a:t>Senior Leadership Team</a:t>
            </a:r>
          </a:p>
          <a:p>
            <a:r>
              <a:rPr lang="en-GB" sz="2400" dirty="0" smtClean="0"/>
              <a:t>Dedicated workforce including</a:t>
            </a:r>
          </a:p>
          <a:p>
            <a:pPr>
              <a:buNone/>
            </a:pPr>
            <a:endParaRPr lang="en-GB" sz="2400" dirty="0" smtClean="0"/>
          </a:p>
          <a:p>
            <a:pPr lvl="1"/>
            <a:r>
              <a:rPr lang="en-GB" sz="2000" b="1" dirty="0" smtClean="0"/>
              <a:t>Clinical Pharmacists</a:t>
            </a:r>
          </a:p>
          <a:p>
            <a:pPr lvl="1"/>
            <a:r>
              <a:rPr lang="en-GB" sz="2000" b="1" dirty="0" smtClean="0"/>
              <a:t>Social Prescribers</a:t>
            </a:r>
          </a:p>
          <a:p>
            <a:pPr lvl="1"/>
            <a:r>
              <a:rPr lang="en-GB" sz="2000" b="1" dirty="0" smtClean="0"/>
              <a:t>First Contact </a:t>
            </a:r>
            <a:r>
              <a:rPr lang="en-GB" sz="2000" b="1" dirty="0" err="1" smtClean="0"/>
              <a:t>Physios</a:t>
            </a:r>
            <a:endParaRPr lang="en-GB" sz="2000" b="1" dirty="0" smtClean="0"/>
          </a:p>
          <a:p>
            <a:pPr>
              <a:buNone/>
            </a:pPr>
            <a:endParaRPr lang="en-GB" sz="2400" dirty="0" smtClean="0"/>
          </a:p>
          <a:p>
            <a:pPr>
              <a:buNone/>
            </a:pPr>
            <a:endParaRPr lang="en-GB" sz="2400" b="1" dirty="0"/>
          </a:p>
        </p:txBody>
      </p:sp>
      <p:sp>
        <p:nvSpPr>
          <p:cNvPr id="2" name="Title 1"/>
          <p:cNvSpPr>
            <a:spLocks noGrp="1"/>
          </p:cNvSpPr>
          <p:nvPr>
            <p:ph type="title"/>
          </p:nvPr>
        </p:nvSpPr>
        <p:spPr>
          <a:solidFill>
            <a:srgbClr val="FF6600"/>
          </a:solidFill>
        </p:spPr>
        <p:txBody>
          <a:bodyPr>
            <a:normAutofit/>
          </a:bodyPr>
          <a:lstStyle/>
          <a:p>
            <a:r>
              <a:rPr lang="en-GB" sz="3600" b="1" dirty="0" smtClean="0"/>
              <a:t>Who’s who?</a:t>
            </a:r>
            <a:endParaRPr lang="en-GB" sz="3600" b="1" dirty="0"/>
          </a:p>
        </p:txBody>
      </p:sp>
      <p:pic>
        <p:nvPicPr>
          <p:cNvPr id="4" name="Picture 3" descr="Clinical Pharmacists Liam Jones and Yasmeen Saleem.jpg"/>
          <p:cNvPicPr>
            <a:picLocks noChangeAspect="1"/>
          </p:cNvPicPr>
          <p:nvPr/>
        </p:nvPicPr>
        <p:blipFill>
          <a:blip r:embed="rId3" cstate="print"/>
          <a:srcRect l="16755" t="1399" b="34773"/>
          <a:stretch>
            <a:fillRect/>
          </a:stretch>
        </p:blipFill>
        <p:spPr>
          <a:xfrm>
            <a:off x="4211960" y="3501008"/>
            <a:ext cx="1728192" cy="2265482"/>
          </a:xfrm>
          <a:prstGeom prst="rect">
            <a:avLst/>
          </a:prstGeom>
        </p:spPr>
      </p:pic>
      <p:pic>
        <p:nvPicPr>
          <p:cNvPr id="7" name="Picture 6" descr="20200522_190729_resized.jpg"/>
          <p:cNvPicPr>
            <a:picLocks noChangeAspect="1"/>
          </p:cNvPicPr>
          <p:nvPr/>
        </p:nvPicPr>
        <p:blipFill>
          <a:blip r:embed="rId4" cstate="print"/>
          <a:stretch>
            <a:fillRect/>
          </a:stretch>
        </p:blipFill>
        <p:spPr>
          <a:xfrm>
            <a:off x="7020272" y="1700808"/>
            <a:ext cx="1589829" cy="1567091"/>
          </a:xfrm>
          <a:prstGeom prst="rect">
            <a:avLst/>
          </a:prstGeom>
        </p:spPr>
      </p:pic>
      <p:pic>
        <p:nvPicPr>
          <p:cNvPr id="8" name="Picture 7" descr="Dr Kate Jennings Altrincham Medical Practice.jpg"/>
          <p:cNvPicPr>
            <a:picLocks noChangeAspect="1"/>
          </p:cNvPicPr>
          <p:nvPr/>
        </p:nvPicPr>
        <p:blipFill>
          <a:blip r:embed="rId5" cstate="print"/>
          <a:srcRect l="14478" r="21820" b="43126"/>
          <a:stretch>
            <a:fillRect/>
          </a:stretch>
        </p:blipFill>
        <p:spPr>
          <a:xfrm>
            <a:off x="5292080" y="1700808"/>
            <a:ext cx="1584176" cy="1584176"/>
          </a:xfrm>
          <a:prstGeom prst="rect">
            <a:avLst/>
          </a:prstGeom>
        </p:spPr>
      </p:pic>
      <p:pic>
        <p:nvPicPr>
          <p:cNvPr id="9" name="Picture 8" descr="Green prescribing AHA PCN SPLW Sarah Warman.jpg"/>
          <p:cNvPicPr>
            <a:picLocks noChangeAspect="1"/>
          </p:cNvPicPr>
          <p:nvPr/>
        </p:nvPicPr>
        <p:blipFill>
          <a:blip r:embed="rId6" cstate="print"/>
          <a:srcRect l="35038" t="26881" r="30145" b="30362"/>
          <a:stretch>
            <a:fillRect/>
          </a:stretch>
        </p:blipFill>
        <p:spPr>
          <a:xfrm>
            <a:off x="6156176" y="3501008"/>
            <a:ext cx="2423583" cy="22322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Picture 3" descr="AHA - Primary Logo (High-Res).jpg"/>
          <p:cNvPicPr>
            <a:picLocks noChangeAspect="1"/>
          </p:cNvPicPr>
          <p:nvPr/>
        </p:nvPicPr>
        <p:blipFill>
          <a:blip r:embed="rId2" cstate="print"/>
          <a:stretch>
            <a:fillRect/>
          </a:stretch>
        </p:blipFill>
        <p:spPr>
          <a:xfrm>
            <a:off x="179512" y="2132856"/>
            <a:ext cx="8712968" cy="2336166"/>
          </a:xfrm>
          <a:prstGeom prst="rect">
            <a:avLst/>
          </a:prstGeom>
        </p:spPr>
      </p:pic>
      <p:sp>
        <p:nvSpPr>
          <p:cNvPr id="5" name="TextBox 4"/>
          <p:cNvSpPr txBox="1"/>
          <p:nvPr/>
        </p:nvSpPr>
        <p:spPr>
          <a:xfrm>
            <a:off x="1619672" y="5229200"/>
            <a:ext cx="5976664" cy="461665"/>
          </a:xfrm>
          <a:prstGeom prst="rect">
            <a:avLst/>
          </a:prstGeom>
          <a:solidFill>
            <a:srgbClr val="FF6600"/>
          </a:solidFill>
        </p:spPr>
        <p:txBody>
          <a:bodyPr wrap="square" rtlCol="0">
            <a:spAutoFit/>
          </a:bodyPr>
          <a:lstStyle/>
          <a:p>
            <a:pPr algn="ctr"/>
            <a:r>
              <a:rPr lang="en-GB" sz="2400" b="1" dirty="0" smtClean="0"/>
              <a:t> A BRIEF SELECTION OF HIGHLIGHTS</a:t>
            </a:r>
            <a:endParaRPr lang="en-GB"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pPr algn="l"/>
            <a:r>
              <a:rPr lang="en-GB" sz="3600" b="1" dirty="0" err="1" smtClean="0"/>
              <a:t>Covid</a:t>
            </a:r>
            <a:r>
              <a:rPr lang="en-GB" sz="3600" b="1" dirty="0" smtClean="0"/>
              <a:t> vaccination roll-out</a:t>
            </a:r>
            <a:endParaRPr lang="en-GB" sz="3600" b="1" dirty="0"/>
          </a:p>
        </p:txBody>
      </p:sp>
      <p:sp>
        <p:nvSpPr>
          <p:cNvPr id="3" name="Content Placeholder 2"/>
          <p:cNvSpPr>
            <a:spLocks noGrp="1"/>
          </p:cNvSpPr>
          <p:nvPr>
            <p:ph idx="1"/>
          </p:nvPr>
        </p:nvSpPr>
        <p:spPr>
          <a:xfrm>
            <a:off x="457200" y="1600201"/>
            <a:ext cx="8229600" cy="2332855"/>
          </a:xfrm>
          <a:solidFill>
            <a:schemeClr val="bg1"/>
          </a:solidFill>
        </p:spPr>
        <p:txBody>
          <a:bodyPr>
            <a:normAutofit/>
          </a:bodyPr>
          <a:lstStyle/>
          <a:p>
            <a:r>
              <a:rPr lang="en-GB" sz="2400" dirty="0" smtClean="0"/>
              <a:t>First to deliver </a:t>
            </a:r>
            <a:r>
              <a:rPr lang="en-GB" sz="2400" dirty="0" err="1" smtClean="0"/>
              <a:t>Covid</a:t>
            </a:r>
            <a:r>
              <a:rPr lang="en-GB" sz="2400" dirty="0" smtClean="0"/>
              <a:t> vaccinations in Trafford – Dec 2020</a:t>
            </a:r>
          </a:p>
          <a:p>
            <a:r>
              <a:rPr lang="en-GB" sz="2400" dirty="0" smtClean="0"/>
              <a:t>Continue to roll-out </a:t>
            </a:r>
            <a:r>
              <a:rPr lang="en-GB" sz="2400" dirty="0" err="1" smtClean="0"/>
              <a:t>Covid</a:t>
            </a:r>
            <a:r>
              <a:rPr lang="en-GB" sz="2400" dirty="0" smtClean="0"/>
              <a:t> vaccinations </a:t>
            </a:r>
          </a:p>
          <a:p>
            <a:r>
              <a:rPr lang="en-GB" sz="2400" dirty="0" smtClean="0"/>
              <a:t>More </a:t>
            </a:r>
            <a:r>
              <a:rPr lang="en-GB" sz="2400" smtClean="0"/>
              <a:t>than 50,000 </a:t>
            </a:r>
            <a:r>
              <a:rPr lang="en-GB" sz="2400" dirty="0" smtClean="0"/>
              <a:t>vaccinations</a:t>
            </a:r>
          </a:p>
          <a:p>
            <a:r>
              <a:rPr lang="en-GB" sz="2400" dirty="0" smtClean="0"/>
              <a:t>Proactive – determined to deliver the best service for patients</a:t>
            </a:r>
          </a:p>
          <a:p>
            <a:r>
              <a:rPr lang="en-GB" sz="2400" dirty="0" smtClean="0"/>
              <a:t>Dedicated volunteers/staff across all practices/Red Cross… </a:t>
            </a:r>
          </a:p>
          <a:p>
            <a:endParaRPr lang="en-GB" sz="2400" dirty="0" smtClean="0"/>
          </a:p>
          <a:p>
            <a:pPr>
              <a:buNone/>
            </a:pPr>
            <a:endParaRPr lang="en-GB" sz="2400" b="1" dirty="0"/>
          </a:p>
        </p:txBody>
      </p:sp>
      <p:pic>
        <p:nvPicPr>
          <p:cNvPr id="7" name="Picture 6" descr="thumbnail_Screenshot_20210319-165521_Chrome.jpg"/>
          <p:cNvPicPr>
            <a:picLocks noChangeAspect="1"/>
          </p:cNvPicPr>
          <p:nvPr/>
        </p:nvPicPr>
        <p:blipFill>
          <a:blip r:embed="rId3" cstate="print"/>
          <a:srcRect t="14300" b="15351"/>
          <a:stretch>
            <a:fillRect/>
          </a:stretch>
        </p:blipFill>
        <p:spPr>
          <a:xfrm>
            <a:off x="467544" y="4149080"/>
            <a:ext cx="1533373" cy="2376264"/>
          </a:xfrm>
          <a:prstGeom prst="rect">
            <a:avLst/>
          </a:prstGeom>
        </p:spPr>
      </p:pic>
      <p:pic>
        <p:nvPicPr>
          <p:cNvPr id="8" name="Picture 7" descr="ALTRINCHAM TODAY JULY AUGUST 2021 MAGAZINE feature1.jpg"/>
          <p:cNvPicPr>
            <a:picLocks noChangeAspect="1"/>
          </p:cNvPicPr>
          <p:nvPr/>
        </p:nvPicPr>
        <p:blipFill>
          <a:blip r:embed="rId4" cstate="print"/>
          <a:stretch>
            <a:fillRect/>
          </a:stretch>
        </p:blipFill>
        <p:spPr>
          <a:xfrm>
            <a:off x="2051720" y="4149080"/>
            <a:ext cx="3096344" cy="2376264"/>
          </a:xfrm>
          <a:prstGeom prst="rect">
            <a:avLst/>
          </a:prstGeom>
        </p:spPr>
      </p:pic>
      <p:pic>
        <p:nvPicPr>
          <p:cNvPr id="9" name="Picture 8" descr="COVID VACC SERVICE.png"/>
          <p:cNvPicPr>
            <a:picLocks noChangeAspect="1"/>
          </p:cNvPicPr>
          <p:nvPr/>
        </p:nvPicPr>
        <p:blipFill>
          <a:blip r:embed="rId5" cstate="print"/>
          <a:stretch>
            <a:fillRect/>
          </a:stretch>
        </p:blipFill>
        <p:spPr>
          <a:xfrm>
            <a:off x="6156176" y="332656"/>
            <a:ext cx="2455168" cy="954788"/>
          </a:xfrm>
          <a:prstGeom prst="rect">
            <a:avLst/>
          </a:prstGeom>
        </p:spPr>
      </p:pic>
      <p:pic>
        <p:nvPicPr>
          <p:cNvPr id="1026" name="Picture 2"/>
          <p:cNvPicPr>
            <a:picLocks noChangeAspect="1" noChangeArrowheads="1"/>
          </p:cNvPicPr>
          <p:nvPr/>
        </p:nvPicPr>
        <p:blipFill>
          <a:blip r:embed="rId6" cstate="print"/>
          <a:srcRect l="21553" t="14300" r="42419" b="4851"/>
          <a:stretch>
            <a:fillRect/>
          </a:stretch>
        </p:blipFill>
        <p:spPr bwMode="auto">
          <a:xfrm>
            <a:off x="5220072" y="4149080"/>
            <a:ext cx="1810977" cy="2376263"/>
          </a:xfrm>
          <a:prstGeom prst="rect">
            <a:avLst/>
          </a:prstGeom>
          <a:noFill/>
          <a:ln w="9525">
            <a:noFill/>
            <a:miter lim="800000"/>
            <a:headEnd/>
            <a:tailEnd/>
          </a:ln>
        </p:spPr>
      </p:pic>
      <p:pic>
        <p:nvPicPr>
          <p:cNvPr id="11" name="Picture 10" descr="Dr colin kelman and Man City legend dennis tueart.jpg"/>
          <p:cNvPicPr>
            <a:picLocks noChangeAspect="1"/>
          </p:cNvPicPr>
          <p:nvPr/>
        </p:nvPicPr>
        <p:blipFill>
          <a:blip r:embed="rId7" cstate="print"/>
          <a:stretch>
            <a:fillRect/>
          </a:stretch>
        </p:blipFill>
        <p:spPr>
          <a:xfrm>
            <a:off x="7092280" y="4149080"/>
            <a:ext cx="1598765" cy="1045443"/>
          </a:xfrm>
          <a:prstGeom prst="rect">
            <a:avLst/>
          </a:prstGeom>
        </p:spPr>
      </p:pic>
      <p:pic>
        <p:nvPicPr>
          <p:cNvPr id="12" name="Picture 11" descr="Dr Christopher Pughe vaccinating  patient Patricia Honey at Woodend Care Home.jpg"/>
          <p:cNvPicPr>
            <a:picLocks noChangeAspect="1"/>
          </p:cNvPicPr>
          <p:nvPr/>
        </p:nvPicPr>
        <p:blipFill>
          <a:blip r:embed="rId8" cstate="print"/>
          <a:stretch>
            <a:fillRect/>
          </a:stretch>
        </p:blipFill>
        <p:spPr>
          <a:xfrm>
            <a:off x="7092280" y="5229200"/>
            <a:ext cx="1620717" cy="12961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pPr algn="l"/>
            <a:r>
              <a:rPr lang="en-GB" sz="3600" b="1" dirty="0" err="1" smtClean="0"/>
              <a:t>Covid</a:t>
            </a:r>
            <a:r>
              <a:rPr lang="en-GB" sz="3600" b="1" dirty="0" smtClean="0"/>
              <a:t> vaccination roll-out</a:t>
            </a:r>
            <a:endParaRPr lang="en-GB" sz="3600" b="1" dirty="0"/>
          </a:p>
        </p:txBody>
      </p:sp>
      <p:pic>
        <p:nvPicPr>
          <p:cNvPr id="9" name="Picture 8" descr="COVID VACC SERVICE.png"/>
          <p:cNvPicPr>
            <a:picLocks noChangeAspect="1"/>
          </p:cNvPicPr>
          <p:nvPr/>
        </p:nvPicPr>
        <p:blipFill>
          <a:blip r:embed="rId3" cstate="print"/>
          <a:stretch>
            <a:fillRect/>
          </a:stretch>
        </p:blipFill>
        <p:spPr>
          <a:xfrm>
            <a:off x="6156176" y="404664"/>
            <a:ext cx="2455168" cy="954788"/>
          </a:xfrm>
          <a:prstGeom prst="rect">
            <a:avLst/>
          </a:prstGeom>
        </p:spPr>
      </p:pic>
      <p:pic>
        <p:nvPicPr>
          <p:cNvPr id="13" name="Picture 12" descr="Bryan Robson with Phillippa Lowe.jpg"/>
          <p:cNvPicPr>
            <a:picLocks noChangeAspect="1"/>
          </p:cNvPicPr>
          <p:nvPr/>
        </p:nvPicPr>
        <p:blipFill>
          <a:blip r:embed="rId4" cstate="print"/>
          <a:stretch>
            <a:fillRect/>
          </a:stretch>
        </p:blipFill>
        <p:spPr>
          <a:xfrm>
            <a:off x="179512" y="3284983"/>
            <a:ext cx="2232247" cy="1659537"/>
          </a:xfrm>
          <a:prstGeom prst="rect">
            <a:avLst/>
          </a:prstGeom>
        </p:spPr>
      </p:pic>
      <p:pic>
        <p:nvPicPr>
          <p:cNvPr id="14" name="Picture 13" descr="British Red Cross.jpg"/>
          <p:cNvPicPr>
            <a:picLocks noChangeAspect="1"/>
          </p:cNvPicPr>
          <p:nvPr/>
        </p:nvPicPr>
        <p:blipFill>
          <a:blip r:embed="rId5" cstate="print"/>
          <a:srcRect t="5785" b="13228"/>
          <a:stretch>
            <a:fillRect/>
          </a:stretch>
        </p:blipFill>
        <p:spPr>
          <a:xfrm>
            <a:off x="7164288" y="4365104"/>
            <a:ext cx="1728192" cy="2088232"/>
          </a:xfrm>
          <a:prstGeom prst="rect">
            <a:avLst/>
          </a:prstGeom>
        </p:spPr>
      </p:pic>
      <p:pic>
        <p:nvPicPr>
          <p:cNvPr id="15" name="Picture 14" descr="Tv Legend Gordon Burns with nurse Helen Barlow.jpg"/>
          <p:cNvPicPr>
            <a:picLocks noChangeAspect="1"/>
          </p:cNvPicPr>
          <p:nvPr/>
        </p:nvPicPr>
        <p:blipFill>
          <a:blip r:embed="rId6" cstate="print"/>
          <a:stretch>
            <a:fillRect/>
          </a:stretch>
        </p:blipFill>
        <p:spPr>
          <a:xfrm>
            <a:off x="2483768" y="1484784"/>
            <a:ext cx="2491087" cy="1656184"/>
          </a:xfrm>
          <a:prstGeom prst="rect">
            <a:avLst/>
          </a:prstGeom>
        </p:spPr>
      </p:pic>
      <p:pic>
        <p:nvPicPr>
          <p:cNvPr id="16" name="Picture 15" descr="Maz and GTV.jpg"/>
          <p:cNvPicPr>
            <a:picLocks noChangeAspect="1"/>
          </p:cNvPicPr>
          <p:nvPr/>
        </p:nvPicPr>
        <p:blipFill>
          <a:blip r:embed="rId7" cstate="print"/>
          <a:stretch>
            <a:fillRect/>
          </a:stretch>
        </p:blipFill>
        <p:spPr>
          <a:xfrm>
            <a:off x="7164288" y="1484784"/>
            <a:ext cx="1744871" cy="1224136"/>
          </a:xfrm>
          <a:prstGeom prst="rect">
            <a:avLst/>
          </a:prstGeom>
        </p:spPr>
      </p:pic>
      <p:pic>
        <p:nvPicPr>
          <p:cNvPr id="17" name="Picture 16" descr="monty and emma.jpg"/>
          <p:cNvPicPr>
            <a:picLocks noChangeAspect="1"/>
          </p:cNvPicPr>
          <p:nvPr/>
        </p:nvPicPr>
        <p:blipFill>
          <a:blip r:embed="rId8" cstate="print"/>
          <a:srcRect b="4893"/>
          <a:stretch>
            <a:fillRect/>
          </a:stretch>
        </p:blipFill>
        <p:spPr>
          <a:xfrm>
            <a:off x="7164288" y="2780928"/>
            <a:ext cx="1729110" cy="1512168"/>
          </a:xfrm>
          <a:prstGeom prst="rect">
            <a:avLst/>
          </a:prstGeom>
        </p:spPr>
      </p:pic>
      <p:pic>
        <p:nvPicPr>
          <p:cNvPr id="18" name="Picture 17" descr="Adele Cockroft part of Clinical Pharmacist Team drawing up the vaccines.jpg"/>
          <p:cNvPicPr>
            <a:picLocks noChangeAspect="1"/>
          </p:cNvPicPr>
          <p:nvPr/>
        </p:nvPicPr>
        <p:blipFill>
          <a:blip r:embed="rId9" cstate="print"/>
          <a:srcRect t="6752" b="8844"/>
          <a:stretch>
            <a:fillRect/>
          </a:stretch>
        </p:blipFill>
        <p:spPr>
          <a:xfrm>
            <a:off x="2483768" y="3212976"/>
            <a:ext cx="1459673" cy="1800200"/>
          </a:xfrm>
          <a:prstGeom prst="rect">
            <a:avLst/>
          </a:prstGeom>
        </p:spPr>
      </p:pic>
      <p:pic>
        <p:nvPicPr>
          <p:cNvPr id="19" name="Picture 18" descr="Judith Lord checking temperatures.jpg"/>
          <p:cNvPicPr>
            <a:picLocks noChangeAspect="1"/>
          </p:cNvPicPr>
          <p:nvPr/>
        </p:nvPicPr>
        <p:blipFill>
          <a:blip r:embed="rId10" cstate="print"/>
          <a:stretch>
            <a:fillRect/>
          </a:stretch>
        </p:blipFill>
        <p:spPr>
          <a:xfrm>
            <a:off x="5076056" y="1484784"/>
            <a:ext cx="2016224" cy="1675272"/>
          </a:xfrm>
          <a:prstGeom prst="rect">
            <a:avLst/>
          </a:prstGeom>
        </p:spPr>
      </p:pic>
      <p:pic>
        <p:nvPicPr>
          <p:cNvPr id="21" name="Picture 20" descr="Girlfriend and boyfriend being vaccinated by Debra Riley. Patients Michael Begbie and Katie Godbold .jpg"/>
          <p:cNvPicPr>
            <a:picLocks noChangeAspect="1"/>
          </p:cNvPicPr>
          <p:nvPr/>
        </p:nvPicPr>
        <p:blipFill>
          <a:blip r:embed="rId11" cstate="print"/>
          <a:stretch>
            <a:fillRect/>
          </a:stretch>
        </p:blipFill>
        <p:spPr>
          <a:xfrm>
            <a:off x="179512" y="1484784"/>
            <a:ext cx="2237360" cy="1700808"/>
          </a:xfrm>
          <a:prstGeom prst="rect">
            <a:avLst/>
          </a:prstGeom>
        </p:spPr>
      </p:pic>
      <p:pic>
        <p:nvPicPr>
          <p:cNvPr id="22" name="Picture 21" descr="John Vincent and 92 year old birthday girl mrs wise.jpg"/>
          <p:cNvPicPr>
            <a:picLocks noChangeAspect="1"/>
          </p:cNvPicPr>
          <p:nvPr/>
        </p:nvPicPr>
        <p:blipFill>
          <a:blip r:embed="rId12" cstate="print"/>
          <a:srcRect l="17870" t="14720" r="5586" b="25944"/>
          <a:stretch>
            <a:fillRect/>
          </a:stretch>
        </p:blipFill>
        <p:spPr>
          <a:xfrm>
            <a:off x="3995936" y="3212975"/>
            <a:ext cx="3096344" cy="1800201"/>
          </a:xfrm>
          <a:prstGeom prst="rect">
            <a:avLst/>
          </a:prstGeom>
        </p:spPr>
      </p:pic>
      <p:pic>
        <p:nvPicPr>
          <p:cNvPr id="23" name="Picture 22" descr="vaccination team.jpg"/>
          <p:cNvPicPr>
            <a:picLocks noChangeAspect="1"/>
          </p:cNvPicPr>
          <p:nvPr/>
        </p:nvPicPr>
        <p:blipFill>
          <a:blip r:embed="rId13" cstate="print"/>
          <a:srcRect l="4824" t="6951" b="46850"/>
          <a:stretch>
            <a:fillRect/>
          </a:stretch>
        </p:blipFill>
        <p:spPr>
          <a:xfrm>
            <a:off x="2483768" y="5085184"/>
            <a:ext cx="2450231" cy="1368152"/>
          </a:xfrm>
          <a:prstGeom prst="rect">
            <a:avLst/>
          </a:prstGeom>
        </p:spPr>
      </p:pic>
      <p:pic>
        <p:nvPicPr>
          <p:cNvPr id="24" name="Picture 23" descr="Front desk Theo and Issy Sangha.jpg"/>
          <p:cNvPicPr>
            <a:picLocks noChangeAspect="1"/>
          </p:cNvPicPr>
          <p:nvPr/>
        </p:nvPicPr>
        <p:blipFill>
          <a:blip r:embed="rId14" cstate="print"/>
          <a:stretch>
            <a:fillRect/>
          </a:stretch>
        </p:blipFill>
        <p:spPr>
          <a:xfrm>
            <a:off x="5004048" y="5085184"/>
            <a:ext cx="2088232" cy="1368152"/>
          </a:xfrm>
          <a:prstGeom prst="rect">
            <a:avLst/>
          </a:prstGeom>
        </p:spPr>
      </p:pic>
      <p:pic>
        <p:nvPicPr>
          <p:cNvPr id="25" name="Picture 24" descr="Navi Ghura receives vaccination from Maria McDonnell.jpg"/>
          <p:cNvPicPr>
            <a:picLocks noChangeAspect="1"/>
          </p:cNvPicPr>
          <p:nvPr/>
        </p:nvPicPr>
        <p:blipFill>
          <a:blip r:embed="rId15" cstate="print"/>
          <a:stretch>
            <a:fillRect/>
          </a:stretch>
        </p:blipFill>
        <p:spPr>
          <a:xfrm>
            <a:off x="179512" y="5013176"/>
            <a:ext cx="2232248" cy="14401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pPr algn="l"/>
            <a:r>
              <a:rPr lang="en-GB" sz="3600" b="1" dirty="0" smtClean="0"/>
              <a:t>Social Prescribing work</a:t>
            </a:r>
            <a:endParaRPr lang="en-GB" sz="3600" b="1" dirty="0"/>
          </a:p>
        </p:txBody>
      </p:sp>
      <p:sp>
        <p:nvSpPr>
          <p:cNvPr id="3" name="Content Placeholder 2"/>
          <p:cNvSpPr>
            <a:spLocks noGrp="1"/>
          </p:cNvSpPr>
          <p:nvPr>
            <p:ph idx="1"/>
          </p:nvPr>
        </p:nvSpPr>
        <p:spPr>
          <a:xfrm>
            <a:off x="457200" y="1600201"/>
            <a:ext cx="8219256" cy="2764903"/>
          </a:xfrm>
          <a:solidFill>
            <a:schemeClr val="bg1"/>
          </a:solidFill>
        </p:spPr>
        <p:txBody>
          <a:bodyPr>
            <a:normAutofit lnSpcReduction="10000"/>
          </a:bodyPr>
          <a:lstStyle/>
          <a:p>
            <a:r>
              <a:rPr lang="en-GB" sz="2400" dirty="0" smtClean="0"/>
              <a:t>Skills not pills – supporting people </a:t>
            </a:r>
            <a:r>
              <a:rPr lang="en-GB" sz="2400" dirty="0" smtClean="0"/>
              <a:t>with </a:t>
            </a:r>
            <a:r>
              <a:rPr lang="en-GB" sz="2400" dirty="0" smtClean="0"/>
              <a:t>loneliness, anxiety, depression, housing/debt issues…</a:t>
            </a:r>
          </a:p>
          <a:p>
            <a:r>
              <a:rPr lang="en-GB" sz="2400" dirty="0" err="1" smtClean="0"/>
              <a:t>Covid</a:t>
            </a:r>
            <a:r>
              <a:rPr lang="en-GB" sz="2400" dirty="0" smtClean="0"/>
              <a:t> – wellbeing calls/food and prescription </a:t>
            </a:r>
            <a:r>
              <a:rPr lang="en-GB" sz="2400" dirty="0" smtClean="0"/>
              <a:t>deliveries</a:t>
            </a:r>
            <a:endParaRPr lang="en-GB" sz="2400" dirty="0" smtClean="0"/>
          </a:p>
          <a:p>
            <a:r>
              <a:rPr lang="en-GB" sz="2400" dirty="0" smtClean="0"/>
              <a:t>Green prescribing – </a:t>
            </a:r>
            <a:r>
              <a:rPr lang="en-GB" sz="2400" dirty="0" err="1" smtClean="0"/>
              <a:t>allotment:mental</a:t>
            </a:r>
            <a:r>
              <a:rPr lang="en-GB" sz="2400" dirty="0" smtClean="0"/>
              <a:t>/physical health benefits</a:t>
            </a:r>
            <a:endParaRPr lang="en-GB" sz="2400" dirty="0" smtClean="0"/>
          </a:p>
          <a:p>
            <a:r>
              <a:rPr lang="en-GB" sz="2400" dirty="0" smtClean="0"/>
              <a:t>Debt service, arts, music, interview prep, </a:t>
            </a:r>
            <a:r>
              <a:rPr lang="en-GB" sz="2400" dirty="0" err="1" smtClean="0"/>
              <a:t>Pantastic</a:t>
            </a:r>
            <a:r>
              <a:rPr lang="en-GB" sz="2400" dirty="0" smtClean="0"/>
              <a:t>!</a:t>
            </a:r>
          </a:p>
          <a:p>
            <a:r>
              <a:rPr lang="en-GB" sz="2400" dirty="0" smtClean="0"/>
              <a:t>Established in </a:t>
            </a:r>
            <a:r>
              <a:rPr lang="en-GB" sz="2400" dirty="0" smtClean="0"/>
              <a:t>practices </a:t>
            </a:r>
            <a:r>
              <a:rPr lang="en-GB" sz="2400" dirty="0" smtClean="0"/>
              <a:t>– drop </a:t>
            </a:r>
            <a:r>
              <a:rPr lang="en-GB" sz="2400" dirty="0" smtClean="0"/>
              <a:t>in</a:t>
            </a:r>
          </a:p>
          <a:p>
            <a:r>
              <a:rPr lang="en-GB" sz="2400" dirty="0" smtClean="0"/>
              <a:t>Self-referral (websites) or via GP practices or email</a:t>
            </a:r>
            <a:endParaRPr lang="en-GB" sz="2400" dirty="0" smtClean="0"/>
          </a:p>
          <a:p>
            <a:pPr>
              <a:buNone/>
            </a:pPr>
            <a:endParaRPr lang="en-GB" sz="2400" b="1" dirty="0"/>
          </a:p>
        </p:txBody>
      </p:sp>
      <p:pic>
        <p:nvPicPr>
          <p:cNvPr id="2050" name="Picture 2"/>
          <p:cNvPicPr>
            <a:picLocks noChangeAspect="1" noChangeArrowheads="1"/>
          </p:cNvPicPr>
          <p:nvPr/>
        </p:nvPicPr>
        <p:blipFill>
          <a:blip r:embed="rId3" cstate="print"/>
          <a:srcRect l="23325" t="8001" r="28244" b="4851"/>
          <a:stretch>
            <a:fillRect/>
          </a:stretch>
        </p:blipFill>
        <p:spPr bwMode="auto">
          <a:xfrm>
            <a:off x="4788024" y="4509120"/>
            <a:ext cx="2160240" cy="2186585"/>
          </a:xfrm>
          <a:prstGeom prst="rect">
            <a:avLst/>
          </a:prstGeom>
          <a:noFill/>
          <a:ln w="9525">
            <a:noFill/>
            <a:miter lim="800000"/>
            <a:headEnd/>
            <a:tailEnd/>
          </a:ln>
        </p:spPr>
      </p:pic>
      <p:pic>
        <p:nvPicPr>
          <p:cNvPr id="13" name="Picture 12" descr="Twitter image - Social prescribing.jpg"/>
          <p:cNvPicPr>
            <a:picLocks noChangeAspect="1"/>
          </p:cNvPicPr>
          <p:nvPr/>
        </p:nvPicPr>
        <p:blipFill>
          <a:blip r:embed="rId4" cstate="print"/>
          <a:stretch>
            <a:fillRect/>
          </a:stretch>
        </p:blipFill>
        <p:spPr>
          <a:xfrm>
            <a:off x="467544" y="4509120"/>
            <a:ext cx="4248472" cy="2196244"/>
          </a:xfrm>
          <a:prstGeom prst="rect">
            <a:avLst/>
          </a:prstGeom>
        </p:spPr>
      </p:pic>
      <p:pic>
        <p:nvPicPr>
          <p:cNvPr id="14" name="Picture 13" descr="AHA - Primary Logo (High-Res).jpg"/>
          <p:cNvPicPr>
            <a:picLocks noChangeAspect="1"/>
          </p:cNvPicPr>
          <p:nvPr/>
        </p:nvPicPr>
        <p:blipFill>
          <a:blip r:embed="rId5" cstate="print"/>
          <a:stretch>
            <a:fillRect/>
          </a:stretch>
        </p:blipFill>
        <p:spPr>
          <a:xfrm>
            <a:off x="611560" y="4509120"/>
            <a:ext cx="1539359" cy="412741"/>
          </a:xfrm>
          <a:prstGeom prst="rect">
            <a:avLst/>
          </a:prstGeom>
        </p:spPr>
      </p:pic>
      <p:pic>
        <p:nvPicPr>
          <p:cNvPr id="15" name="Picture 14" descr="Pantastic pizza tossing 4.jpg"/>
          <p:cNvPicPr>
            <a:picLocks noChangeAspect="1"/>
          </p:cNvPicPr>
          <p:nvPr/>
        </p:nvPicPr>
        <p:blipFill>
          <a:blip r:embed="rId6" cstate="print"/>
          <a:srcRect l="11765" r="23529"/>
          <a:stretch>
            <a:fillRect/>
          </a:stretch>
        </p:blipFill>
        <p:spPr>
          <a:xfrm rot="5400000">
            <a:off x="6680108" y="4633260"/>
            <a:ext cx="2376264" cy="1695937"/>
          </a:xfrm>
          <a:prstGeom prst="rect">
            <a:avLst/>
          </a:prstGeom>
        </p:spPr>
      </p:pic>
      <p:pic>
        <p:nvPicPr>
          <p:cNvPr id="16" name="Picture 15" descr="AHA - Primary Logo (High-Res).jpg"/>
          <p:cNvPicPr>
            <a:picLocks noChangeAspect="1"/>
          </p:cNvPicPr>
          <p:nvPr/>
        </p:nvPicPr>
        <p:blipFill>
          <a:blip r:embed="rId7" cstate="print"/>
          <a:stretch>
            <a:fillRect/>
          </a:stretch>
        </p:blipFill>
        <p:spPr>
          <a:xfrm>
            <a:off x="5652120" y="404664"/>
            <a:ext cx="2954173" cy="7920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pPr algn="l"/>
            <a:r>
              <a:rPr lang="en-GB" sz="3600" b="1" dirty="0" smtClean="0"/>
              <a:t>Additional access to GPs</a:t>
            </a:r>
            <a:endParaRPr lang="en-GB" sz="3600" b="1" dirty="0"/>
          </a:p>
        </p:txBody>
      </p:sp>
      <p:sp>
        <p:nvSpPr>
          <p:cNvPr id="3" name="Content Placeholder 2"/>
          <p:cNvSpPr>
            <a:spLocks noGrp="1"/>
          </p:cNvSpPr>
          <p:nvPr>
            <p:ph idx="1"/>
          </p:nvPr>
        </p:nvSpPr>
        <p:spPr>
          <a:xfrm>
            <a:off x="467544" y="1484784"/>
            <a:ext cx="8208912" cy="1944216"/>
          </a:xfrm>
          <a:solidFill>
            <a:schemeClr val="bg1"/>
          </a:solidFill>
        </p:spPr>
        <p:txBody>
          <a:bodyPr>
            <a:normAutofit lnSpcReduction="10000"/>
          </a:bodyPr>
          <a:lstStyle/>
          <a:p>
            <a:r>
              <a:rPr lang="en-GB" sz="2400" dirty="0" smtClean="0"/>
              <a:t>More appointments</a:t>
            </a:r>
          </a:p>
          <a:p>
            <a:pPr lvl="1"/>
            <a:r>
              <a:rPr lang="en-GB" sz="2000" dirty="0" smtClean="0"/>
              <a:t>Providing </a:t>
            </a:r>
            <a:r>
              <a:rPr lang="en-GB" sz="2000" dirty="0" smtClean="0"/>
              <a:t>an extra </a:t>
            </a:r>
            <a:r>
              <a:rPr lang="en-GB" sz="2000" dirty="0" smtClean="0"/>
              <a:t>24 hrs/week – 630-8pm and </a:t>
            </a:r>
            <a:r>
              <a:rPr lang="en-GB" sz="2000" dirty="0" smtClean="0"/>
              <a:t>9-1pm Sat/Sun</a:t>
            </a:r>
            <a:endParaRPr lang="en-GB" sz="2000" dirty="0" smtClean="0"/>
          </a:p>
          <a:p>
            <a:pPr lvl="1"/>
            <a:r>
              <a:rPr lang="en-GB" sz="2000" dirty="0" smtClean="0"/>
              <a:t>From 1 Oct </a:t>
            </a:r>
            <a:r>
              <a:rPr lang="en-GB" sz="2000" dirty="0" smtClean="0"/>
              <a:t>– 42hrs/week</a:t>
            </a:r>
            <a:endParaRPr lang="en-GB" sz="2000" dirty="0" smtClean="0"/>
          </a:p>
          <a:p>
            <a:r>
              <a:rPr lang="en-GB" sz="2400" dirty="0" smtClean="0"/>
              <a:t>Additional clinics</a:t>
            </a:r>
          </a:p>
          <a:p>
            <a:pPr lvl="1"/>
            <a:r>
              <a:rPr lang="en-GB" sz="2000" dirty="0" smtClean="0"/>
              <a:t>Phlebotomy, cervical smears, family planning, travel </a:t>
            </a:r>
            <a:r>
              <a:rPr lang="en-GB" sz="2000" dirty="0" err="1" smtClean="0"/>
              <a:t>vaccs</a:t>
            </a:r>
            <a:endParaRPr lang="en-GB" sz="2000" dirty="0" smtClean="0"/>
          </a:p>
          <a:p>
            <a:endParaRPr lang="en-GB" sz="2400" dirty="0" smtClean="0"/>
          </a:p>
          <a:p>
            <a:endParaRPr lang="en-GB" sz="2400" dirty="0" smtClean="0"/>
          </a:p>
          <a:p>
            <a:pPr>
              <a:buNone/>
            </a:pPr>
            <a:endParaRPr lang="en-GB" sz="2400" b="1" dirty="0"/>
          </a:p>
        </p:txBody>
      </p:sp>
      <p:pic>
        <p:nvPicPr>
          <p:cNvPr id="8" name="Picture 7" descr="AHA - Primary Logo (High-Res).jpg"/>
          <p:cNvPicPr>
            <a:picLocks noChangeAspect="1"/>
          </p:cNvPicPr>
          <p:nvPr/>
        </p:nvPicPr>
        <p:blipFill>
          <a:blip r:embed="rId3" cstate="print"/>
          <a:stretch>
            <a:fillRect/>
          </a:stretch>
        </p:blipFill>
        <p:spPr>
          <a:xfrm>
            <a:off x="5652120" y="476672"/>
            <a:ext cx="2954173" cy="792088"/>
          </a:xfrm>
          <a:prstGeom prst="rect">
            <a:avLst/>
          </a:prstGeom>
        </p:spPr>
      </p:pic>
      <p:pic>
        <p:nvPicPr>
          <p:cNvPr id="12" name="Picture 11" descr="1 Hale Altrincham Sale Independent October 2018 seven day access.png"/>
          <p:cNvPicPr>
            <a:picLocks noChangeAspect="1"/>
          </p:cNvPicPr>
          <p:nvPr/>
        </p:nvPicPr>
        <p:blipFill>
          <a:blip r:embed="rId4" cstate="print"/>
          <a:srcRect l="14762" t="14700" r="15690" b="30050"/>
          <a:stretch>
            <a:fillRect/>
          </a:stretch>
        </p:blipFill>
        <p:spPr>
          <a:xfrm>
            <a:off x="4067944" y="3501008"/>
            <a:ext cx="4608512" cy="3207697"/>
          </a:xfrm>
          <a:prstGeom prst="rect">
            <a:avLst/>
          </a:prstGeom>
        </p:spPr>
      </p:pic>
      <p:sp>
        <p:nvSpPr>
          <p:cNvPr id="17" name="Content Placeholder 2"/>
          <p:cNvSpPr txBox="1">
            <a:spLocks/>
          </p:cNvSpPr>
          <p:nvPr/>
        </p:nvSpPr>
        <p:spPr>
          <a:xfrm>
            <a:off x="467544" y="3501008"/>
            <a:ext cx="3456384" cy="3168352"/>
          </a:xfrm>
          <a:prstGeom prst="rect">
            <a:avLst/>
          </a:prstGeom>
          <a:solidFill>
            <a:srgbClr val="FFCC0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endParaRPr lang="en-GB" sz="2400" b="1"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We will need your input to shape</a:t>
            </a:r>
            <a:r>
              <a:rPr kumimoji="0" lang="en-GB" sz="2400" b="1" i="0" u="none" strike="noStrike" kern="1200" cap="none" spc="0" normalizeH="0" noProof="0" dirty="0" smtClean="0">
                <a:ln>
                  <a:noFill/>
                </a:ln>
                <a:solidFill>
                  <a:schemeClr val="tx1"/>
                </a:solidFill>
                <a:effectLst/>
                <a:uLnTx/>
                <a:uFillTx/>
                <a:latin typeface="+mn-lt"/>
                <a:ea typeface="+mn-ea"/>
                <a:cs typeface="+mn-cs"/>
              </a:rPr>
              <a:t>, maximise and monitor these services</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4218</TotalTime>
  <Words>793</Words>
  <Application>Microsoft Office PowerPoint</Application>
  <PresentationFormat>On-screen Show (4:3)</PresentationFormat>
  <Paragraphs>88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What is a Primary Care Network (PCN)? </vt:lpstr>
      <vt:lpstr>What is Altrincham Healthcare Alliance?</vt:lpstr>
      <vt:lpstr>Who’s who?</vt:lpstr>
      <vt:lpstr>Slide 5</vt:lpstr>
      <vt:lpstr>Covid vaccination roll-out</vt:lpstr>
      <vt:lpstr>Covid vaccination roll-out</vt:lpstr>
      <vt:lpstr>Social Prescribing work</vt:lpstr>
      <vt:lpstr>Additional access to GPs</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Christina</cp:lastModifiedBy>
  <cp:revision>355</cp:revision>
  <dcterms:created xsi:type="dcterms:W3CDTF">2022-05-17T14:25:48Z</dcterms:created>
  <dcterms:modified xsi:type="dcterms:W3CDTF">2022-06-23T14:11:39Z</dcterms:modified>
</cp:coreProperties>
</file>