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65" r:id="rId7"/>
    <p:sldId id="264" r:id="rId8"/>
    <p:sldId id="259" r:id="rId9"/>
    <p:sldId id="260" r:id="rId10"/>
    <p:sldId id="261" r:id="rId11"/>
  </p:sldIdLst>
  <p:sldSz cx="12192000" cy="6858000"/>
  <p:notesSz cx="7077075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86" y="-6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C17489-F5A3-1165-012A-1725533A0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1269" y="2836506"/>
            <a:ext cx="8288032" cy="144192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>
                <a:solidFill>
                  <a:srgbClr val="0070C0"/>
                </a:solidFill>
              </a:rPr>
              <a:t>Clinical Pharmacists in your GP </a:t>
            </a:r>
            <a:r>
              <a:rPr lang="en-GB" sz="4800" dirty="0" smtClean="0">
                <a:solidFill>
                  <a:srgbClr val="0070C0"/>
                </a:solidFill>
              </a:rPr>
              <a:t>practice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68252E3-3A5F-1FB8-20E9-56BC4BC78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8117" y="5398102"/>
            <a:ext cx="8288032" cy="469122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>
                <a:solidFill>
                  <a:srgbClr val="002060"/>
                </a:solidFill>
              </a:rPr>
              <a:t>Laura Dewsbery, lead pharmacist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4C09581-02F8-2D58-E39C-6E08C0781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93" y="228272"/>
            <a:ext cx="8288033" cy="242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8627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F0779-B70B-BA79-7C68-AF5360F7C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138" y="1285876"/>
            <a:ext cx="6227319" cy="25490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5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5400" dirty="0">
                <a:solidFill>
                  <a:srgbClr val="002060"/>
                </a:solidFill>
              </a:rPr>
              <a:t>Any questions?</a:t>
            </a:r>
          </a:p>
        </p:txBody>
      </p:sp>
      <p:pic>
        <p:nvPicPr>
          <p:cNvPr id="2" name="Picture 2" descr="Medication Reviews | Lawtons Drugs">
            <a:extLst>
              <a:ext uri="{FF2B5EF4-FFF2-40B4-BE49-F238E27FC236}">
                <a16:creationId xmlns:a16="http://schemas.microsoft.com/office/drawing/2014/main" xmlns="" id="{BF43E48C-9FED-350D-6919-DD0010F14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4111" y="3256157"/>
            <a:ext cx="3051418" cy="287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8BB40FB-C16D-4978-B6B6-9D9A120A8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976" y="167952"/>
            <a:ext cx="3976066" cy="111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229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E5C7F2-EF3B-5D07-7F52-ACDCEF183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13926"/>
            <a:ext cx="8596668" cy="808653"/>
          </a:xfrm>
        </p:spPr>
        <p:txBody>
          <a:bodyPr/>
          <a:lstStyle/>
          <a:p>
            <a:r>
              <a:rPr lang="en-GB" dirty="0"/>
              <a:t>Who we 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EE5878-C68D-AF70-ACC1-3E9CFFE15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52736"/>
            <a:ext cx="8596668" cy="4417835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Team of 9 pharmacists working across the </a:t>
            </a:r>
            <a:r>
              <a:rPr lang="en-GB" dirty="0" smtClean="0">
                <a:solidFill>
                  <a:srgbClr val="002060"/>
                </a:solidFill>
              </a:rPr>
              <a:t>5 GP practices in the Primary Care Network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Each practice has at least one pharmacist working each day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Experts in medication:</a:t>
            </a:r>
          </a:p>
          <a:p>
            <a:pPr lvl="1"/>
            <a:r>
              <a:rPr lang="en-GB" dirty="0" err="1">
                <a:solidFill>
                  <a:srgbClr val="002060"/>
                </a:solidFill>
              </a:rPr>
              <a:t>Mpharm</a:t>
            </a:r>
            <a:r>
              <a:rPr lang="en-GB" dirty="0">
                <a:solidFill>
                  <a:srgbClr val="002060"/>
                </a:solidFill>
              </a:rPr>
              <a:t> degree (4 years)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1 year pre-registration year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Independent prescribers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Completed additional training in primary care (18 months)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Continuous professional development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Work closely with GPs and nurses in practice to provide expert medications advice</a:t>
            </a:r>
          </a:p>
          <a:p>
            <a:endParaRPr lang="en-GB" dirty="0"/>
          </a:p>
        </p:txBody>
      </p:sp>
      <p:pic>
        <p:nvPicPr>
          <p:cNvPr id="6146" name="Picture 2" descr="Structured medication reviews require more GP supervision, finds study -  Pulse Today">
            <a:extLst>
              <a:ext uri="{FF2B5EF4-FFF2-40B4-BE49-F238E27FC236}">
                <a16:creationId xmlns:a16="http://schemas.microsoft.com/office/drawing/2014/main" xmlns="" id="{4C8CD34E-8240-79E4-4608-FA168B069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3989" y="2831248"/>
            <a:ext cx="2833687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9EE1F18-3F51-5AE2-4638-88734CF8D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45" y="75871"/>
            <a:ext cx="3569508" cy="93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028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435D35-865B-0118-5331-E33226F53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10342"/>
            <a:ext cx="8596668" cy="820057"/>
          </a:xfrm>
        </p:spPr>
        <p:txBody>
          <a:bodyPr/>
          <a:lstStyle/>
          <a:p>
            <a:r>
              <a:rPr lang="en-GB" dirty="0"/>
              <a:t>How </a:t>
            </a:r>
            <a:r>
              <a:rPr lang="en-GB" dirty="0" smtClean="0"/>
              <a:t>do we </a:t>
            </a:r>
            <a:r>
              <a:rPr lang="en-GB" dirty="0"/>
              <a:t>help patients?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A69CE4-E848-CECC-A94B-DDE773CBD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028" y="2207241"/>
            <a:ext cx="8596668" cy="449213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Structured medication reviews (SMRs)</a:t>
            </a:r>
          </a:p>
          <a:p>
            <a:pPr lvl="1"/>
            <a:r>
              <a:rPr lang="en-GB" sz="1800" dirty="0">
                <a:solidFill>
                  <a:srgbClr val="002060"/>
                </a:solidFill>
              </a:rPr>
              <a:t>Target </a:t>
            </a:r>
            <a:r>
              <a:rPr lang="en-GB" sz="1800" dirty="0" smtClean="0">
                <a:solidFill>
                  <a:srgbClr val="002060"/>
                </a:solidFill>
              </a:rPr>
              <a:t>groups - </a:t>
            </a:r>
            <a:r>
              <a:rPr lang="en-GB" sz="1800" dirty="0">
                <a:solidFill>
                  <a:srgbClr val="002060"/>
                </a:solidFill>
              </a:rPr>
              <a:t>highest risk of harm from medications</a:t>
            </a:r>
          </a:p>
          <a:p>
            <a:pPr lvl="1"/>
            <a:r>
              <a:rPr lang="en-GB" sz="1800" dirty="0">
                <a:solidFill>
                  <a:srgbClr val="002060"/>
                </a:solidFill>
              </a:rPr>
              <a:t>30 min consultations </a:t>
            </a:r>
          </a:p>
          <a:p>
            <a:pPr lvl="1"/>
            <a:r>
              <a:rPr lang="en-GB" sz="1800" dirty="0">
                <a:solidFill>
                  <a:srgbClr val="002060"/>
                </a:solidFill>
              </a:rPr>
              <a:t>Opportunity to ask questions, understand reason for medication and why taking </a:t>
            </a:r>
            <a:r>
              <a:rPr lang="en-GB" sz="1800" dirty="0" smtClean="0">
                <a:solidFill>
                  <a:srgbClr val="002060"/>
                </a:solidFill>
              </a:rPr>
              <a:t>it </a:t>
            </a:r>
            <a:endParaRPr lang="en-GB" sz="1800" dirty="0">
              <a:solidFill>
                <a:srgbClr val="002060"/>
              </a:solidFill>
            </a:endParaRPr>
          </a:p>
          <a:p>
            <a:pPr lvl="1"/>
            <a:endParaRPr lang="en-GB" sz="18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GB" sz="1800" b="1" dirty="0">
              <a:solidFill>
                <a:srgbClr val="002060"/>
              </a:solidFill>
            </a:endParaRPr>
          </a:p>
          <a:p>
            <a:pPr lvl="1"/>
            <a:r>
              <a:rPr lang="en-GB" sz="1800" b="1" dirty="0">
                <a:solidFill>
                  <a:srgbClr val="002060"/>
                </a:solidFill>
              </a:rPr>
              <a:t>597 patients across PCN have had SMRs so far</a:t>
            </a:r>
          </a:p>
          <a:p>
            <a:pPr lvl="1"/>
            <a:r>
              <a:rPr lang="en-US" sz="1800" b="1" i="0" dirty="0">
                <a:solidFill>
                  <a:srgbClr val="002060"/>
                </a:solidFill>
                <a:effectLst/>
              </a:rPr>
              <a:t>Aim to do another 380 SMRs by end of March </a:t>
            </a:r>
          </a:p>
          <a:p>
            <a:pPr marL="457200" lvl="1" indent="0">
              <a:buNone/>
            </a:pPr>
            <a:endParaRPr lang="en-GB" sz="1800" dirty="0">
              <a:solidFill>
                <a:srgbClr val="002060"/>
              </a:solidFill>
            </a:endParaRPr>
          </a:p>
          <a:p>
            <a:pPr marL="57150" indent="0">
              <a:buNone/>
            </a:pPr>
            <a:endParaRPr lang="en-GB" b="1" dirty="0">
              <a:solidFill>
                <a:srgbClr val="00206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1709850-97D4-BAD2-B5CE-CF1B9B70A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45" y="75871"/>
            <a:ext cx="3569508" cy="93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3557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14B6F3-49DE-65DB-7260-D9F1635BF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5997"/>
            <a:ext cx="8596668" cy="1013927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/>
            </a:r>
            <a:br>
              <a:rPr lang="en-GB" b="1" dirty="0">
                <a:solidFill>
                  <a:srgbClr val="002060"/>
                </a:solidFill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9BA458-B642-E4CD-1B5F-5B6AF605A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484" y="695997"/>
            <a:ext cx="8596668" cy="5574831"/>
          </a:xfrm>
        </p:spPr>
        <p:txBody>
          <a:bodyPr>
            <a:normAutofit/>
          </a:bodyPr>
          <a:lstStyle/>
          <a:p>
            <a:pPr marL="57150" indent="0">
              <a:buNone/>
            </a:pPr>
            <a:endParaRPr lang="en-US" i="0" dirty="0">
              <a:solidFill>
                <a:srgbClr val="002060"/>
              </a:solidFill>
              <a:effectLst/>
            </a:endParaRPr>
          </a:p>
          <a:p>
            <a:pPr marL="57150" indent="0">
              <a:buNone/>
            </a:pPr>
            <a:r>
              <a:rPr lang="en-GB" sz="3600" dirty="0">
                <a:solidFill>
                  <a:schemeClr val="accent1"/>
                </a:solidFill>
              </a:rPr>
              <a:t>Structured medication reviews (SMRs) </a:t>
            </a:r>
          </a:p>
          <a:p>
            <a:pPr marL="5715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57150" indent="0">
              <a:buNone/>
            </a:pPr>
            <a:r>
              <a:rPr lang="en-US" i="0" dirty="0">
                <a:solidFill>
                  <a:srgbClr val="002060"/>
                </a:solidFill>
                <a:effectLst/>
              </a:rPr>
              <a:t>Aims:</a:t>
            </a: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Ensure medications are safe</a:t>
            </a:r>
          </a:p>
          <a:p>
            <a:pPr indent="-285750">
              <a:buFont typeface="Wingdings" panose="05000000000000000000" pitchFamily="2" charset="2"/>
              <a:buChar char="Ø"/>
            </a:pPr>
            <a:endParaRPr lang="en-US" i="0" dirty="0">
              <a:solidFill>
                <a:srgbClr val="002060"/>
              </a:solidFill>
              <a:effectLst/>
            </a:endParaRPr>
          </a:p>
          <a:p>
            <a:pPr indent="-285750">
              <a:buFont typeface="Wingdings" panose="05000000000000000000" pitchFamily="2" charset="2"/>
              <a:buChar char="Ø"/>
            </a:pPr>
            <a:endParaRPr lang="en-US" i="0" dirty="0">
              <a:solidFill>
                <a:srgbClr val="002060"/>
              </a:solidFill>
              <a:effectLst/>
            </a:endParaRP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en-US" i="0" dirty="0">
                <a:solidFill>
                  <a:srgbClr val="002060"/>
                </a:solidFill>
                <a:effectLst/>
              </a:rPr>
              <a:t>Better care for patients - identify medicines that can be stopped, dosages and/or frequency changed or where new medicines are needed</a:t>
            </a:r>
          </a:p>
          <a:p>
            <a:pPr indent="-285750">
              <a:buFont typeface="Wingdings" panose="05000000000000000000" pitchFamily="2" charset="2"/>
              <a:buChar char="Ø"/>
            </a:pPr>
            <a:endParaRPr lang="en-US" dirty="0">
              <a:solidFill>
                <a:srgbClr val="002060"/>
              </a:solidFill>
            </a:endParaRPr>
          </a:p>
          <a:p>
            <a:pPr indent="-285750">
              <a:buFont typeface="Wingdings" panose="05000000000000000000" pitchFamily="2" charset="2"/>
              <a:buChar char="Ø"/>
            </a:pPr>
            <a:endParaRPr lang="en-US" i="0" dirty="0">
              <a:solidFill>
                <a:srgbClr val="002060"/>
              </a:solidFill>
              <a:effectLst/>
            </a:endParaRPr>
          </a:p>
          <a:p>
            <a:pPr algn="l" fontAlgn="base">
              <a:buFont typeface="Wingdings" panose="05000000000000000000" pitchFamily="2" charset="2"/>
              <a:buChar char="Ø"/>
            </a:pPr>
            <a:r>
              <a:rPr lang="en-US" i="0" dirty="0">
                <a:solidFill>
                  <a:srgbClr val="002060"/>
                </a:solidFill>
                <a:effectLst/>
              </a:rPr>
              <a:t>Reduces overprescribing of medicines and waste.</a:t>
            </a:r>
          </a:p>
          <a:p>
            <a:endParaRPr lang="en-GB" dirty="0"/>
          </a:p>
        </p:txBody>
      </p:sp>
      <p:pic>
        <p:nvPicPr>
          <p:cNvPr id="1028" name="Picture 4" descr="Medication Review: What is it? | Pharmacy2U">
            <a:extLst>
              <a:ext uri="{FF2B5EF4-FFF2-40B4-BE49-F238E27FC236}">
                <a16:creationId xmlns:a16="http://schemas.microsoft.com/office/drawing/2014/main" xmlns="" id="{7DEE1C91-5C62-DDB8-728D-BB9A4FED9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373" y="1892737"/>
            <a:ext cx="28670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D2A91FB-F5CC-F9D1-8F6F-238B2F8533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45" y="75871"/>
            <a:ext cx="3569508" cy="93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748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0C4E9E-90D9-F4C8-064C-34671F45D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4637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62E9FA-A489-AD87-3BAF-2096D0FE9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4" y="1970695"/>
            <a:ext cx="8596668" cy="427770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Patient prescribed anti-inflammatory medication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Discuss risks and alternatives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If no alternative, prescribe stomach protecting medication to reduce risk</a:t>
            </a:r>
          </a:p>
          <a:p>
            <a:pPr marL="457200" lvl="1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Patient on long term steroid medication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R</a:t>
            </a:r>
            <a:r>
              <a:rPr lang="en-GB" dirty="0" smtClean="0">
                <a:solidFill>
                  <a:srgbClr val="002060"/>
                </a:solidFill>
              </a:rPr>
              <a:t>isk </a:t>
            </a:r>
            <a:r>
              <a:rPr lang="en-GB" dirty="0">
                <a:solidFill>
                  <a:srgbClr val="002060"/>
                </a:solidFill>
              </a:rPr>
              <a:t>of affecting </a:t>
            </a:r>
            <a:r>
              <a:rPr lang="en-GB" dirty="0" smtClean="0">
                <a:solidFill>
                  <a:srgbClr val="002060"/>
                </a:solidFill>
              </a:rPr>
              <a:t>bones - </a:t>
            </a:r>
            <a:r>
              <a:rPr lang="en-GB" dirty="0">
                <a:solidFill>
                  <a:srgbClr val="002060"/>
                </a:solidFill>
              </a:rPr>
              <a:t>pharmacist advised scan</a:t>
            </a:r>
          </a:p>
          <a:p>
            <a:pPr lvl="1"/>
            <a:r>
              <a:rPr lang="en-GB" dirty="0" err="1">
                <a:solidFill>
                  <a:srgbClr val="002060"/>
                </a:solidFill>
              </a:rPr>
              <a:t>Osteopenia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identified - </a:t>
            </a:r>
            <a:r>
              <a:rPr lang="en-GB" dirty="0">
                <a:solidFill>
                  <a:srgbClr val="002060"/>
                </a:solidFill>
              </a:rPr>
              <a:t>calcium and vitamin D prescribed, lifestyle advice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Help reduce risk of fractures in future</a:t>
            </a:r>
          </a:p>
          <a:p>
            <a:pPr lvl="1"/>
            <a:endParaRPr lang="en-GB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57150" indent="0">
              <a:buNone/>
            </a:pPr>
            <a:endParaRPr lang="en-GB" dirty="0"/>
          </a:p>
          <a:p>
            <a:pPr marL="5715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992F365-4171-2F05-19A2-C5A692A1E9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45" y="75871"/>
            <a:ext cx="3569508" cy="938055"/>
          </a:xfrm>
          <a:prstGeom prst="rect">
            <a:avLst/>
          </a:prstGeom>
        </p:spPr>
      </p:pic>
      <p:pic>
        <p:nvPicPr>
          <p:cNvPr id="1026" name="Picture 2" descr="Image result for bone strength">
            <a:extLst>
              <a:ext uri="{FF2B5EF4-FFF2-40B4-BE49-F238E27FC236}">
                <a16:creationId xmlns:a16="http://schemas.microsoft.com/office/drawing/2014/main" xmlns="" id="{27AFA9D1-4AD7-ADBB-A36A-8C7F311C0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0556" y="4030047"/>
            <a:ext cx="16383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30950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6CC7EF-936E-99B6-09F4-9F75DE514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203" y="1082352"/>
            <a:ext cx="8596668" cy="771331"/>
          </a:xfrm>
        </p:spPr>
        <p:txBody>
          <a:bodyPr/>
          <a:lstStyle/>
          <a:p>
            <a:r>
              <a:rPr lang="en-GB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0392D1-FFA0-4614-5D3C-CD8E9818E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203" y="2183364"/>
            <a:ext cx="8596668" cy="4483150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Found high blood pressure at review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Confirm on further tests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Start medication to reduce blood pressure</a:t>
            </a:r>
          </a:p>
          <a:p>
            <a:pPr lvl="1"/>
            <a:endParaRPr lang="en-GB" dirty="0">
              <a:solidFill>
                <a:srgbClr val="002060"/>
              </a:solidFill>
            </a:endParaRPr>
          </a:p>
          <a:p>
            <a:pPr lvl="1"/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Refer or signpost to other support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Smoking cessation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Alcohol reduction support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Psychological support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Social prescribers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5122" name="Picture 2" descr="Newsroom - Understanding your blood pressure numbers">
            <a:extLst>
              <a:ext uri="{FF2B5EF4-FFF2-40B4-BE49-F238E27FC236}">
                <a16:creationId xmlns:a16="http://schemas.microsoft.com/office/drawing/2014/main" xmlns="" id="{6993CEAA-F13F-7791-8E82-BB275D972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8307" y="2295332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EEB36F4-FDC7-0CDF-3359-4695F5B0A0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45" y="75871"/>
            <a:ext cx="3569508" cy="93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4741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F88326-96F0-DE3C-7E1E-A0154C1A9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76324"/>
            <a:ext cx="8596668" cy="716918"/>
          </a:xfrm>
        </p:spPr>
        <p:txBody>
          <a:bodyPr/>
          <a:lstStyle/>
          <a:p>
            <a:r>
              <a:rPr lang="en-GB" dirty="0" smtClean="0"/>
              <a:t>Examples: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BDF359-9A35-C783-CA26-70FBC4C3A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309" y="2202026"/>
            <a:ext cx="8596668" cy="4455158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Help patients to manage their medications well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Simplify medication regimes</a:t>
            </a:r>
          </a:p>
          <a:p>
            <a:pPr marL="457200" lvl="1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lvl="1"/>
            <a:r>
              <a:rPr lang="en-GB" dirty="0">
                <a:solidFill>
                  <a:srgbClr val="002060"/>
                </a:solidFill>
              </a:rPr>
              <a:t>Medication reminder charts</a:t>
            </a:r>
          </a:p>
          <a:p>
            <a:pPr marL="457200" lvl="1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lvl="1"/>
            <a:r>
              <a:rPr lang="en-GB" dirty="0">
                <a:solidFill>
                  <a:srgbClr val="002060"/>
                </a:solidFill>
              </a:rPr>
              <a:t>Consider and discuss aids for remembering medication</a:t>
            </a:r>
          </a:p>
          <a:p>
            <a:pPr lvl="2"/>
            <a:r>
              <a:rPr lang="en-GB" dirty="0">
                <a:solidFill>
                  <a:srgbClr val="002060"/>
                </a:solidFill>
              </a:rPr>
              <a:t>Eye drop support aids</a:t>
            </a:r>
          </a:p>
          <a:p>
            <a:pPr lvl="2"/>
            <a:r>
              <a:rPr lang="en-GB" dirty="0">
                <a:solidFill>
                  <a:srgbClr val="002060"/>
                </a:solidFill>
              </a:rPr>
              <a:t>Blister packs</a:t>
            </a:r>
          </a:p>
          <a:p>
            <a:pPr lvl="2"/>
            <a:r>
              <a:rPr lang="en-GB" dirty="0">
                <a:solidFill>
                  <a:srgbClr val="002060"/>
                </a:solidFill>
              </a:rPr>
              <a:t>Spacers for inhalers</a:t>
            </a:r>
          </a:p>
        </p:txBody>
      </p:sp>
      <p:pic>
        <p:nvPicPr>
          <p:cNvPr id="4098" name="Picture 2" descr="AeroChamber Plus Spacer Device for Inhalers - Picture 1 of 1">
            <a:extLst>
              <a:ext uri="{FF2B5EF4-FFF2-40B4-BE49-F238E27FC236}">
                <a16:creationId xmlns:a16="http://schemas.microsoft.com/office/drawing/2014/main" xmlns="" id="{6B89F9DE-8AEA-FC9C-8EE9-1F3EB8426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5350" y="4524037"/>
            <a:ext cx="2933700" cy="213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ureMed™ Tri-Fold Multi-Med Blister Packaging Omnicell 1 Pc. image 1">
            <a:extLst>
              <a:ext uri="{FF2B5EF4-FFF2-40B4-BE49-F238E27FC236}">
                <a16:creationId xmlns:a16="http://schemas.microsoft.com/office/drawing/2014/main" xmlns="" id="{938B8345-0B83-9B23-949C-0C312775F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9050" y="2419350"/>
            <a:ext cx="27146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4152984-7823-DEF6-6301-50E58A00BE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745" y="75871"/>
            <a:ext cx="3569508" cy="93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1632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0209BE-2BD6-242E-C8BF-98F3B083A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98376"/>
            <a:ext cx="8596668" cy="932024"/>
          </a:xfrm>
        </p:spPr>
        <p:txBody>
          <a:bodyPr/>
          <a:lstStyle/>
          <a:p>
            <a:r>
              <a:rPr lang="en-GB" dirty="0"/>
              <a:t>How we help </a:t>
            </a:r>
            <a:r>
              <a:rPr lang="en-GB" dirty="0" smtClean="0"/>
              <a:t>patients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9A1494-2E8A-7FFA-B342-DB3BF6C3F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39895"/>
            <a:ext cx="8596668" cy="4408505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Chronic disease reviews: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Blood </a:t>
            </a:r>
            <a:r>
              <a:rPr lang="en-GB" dirty="0" smtClean="0">
                <a:solidFill>
                  <a:srgbClr val="002060"/>
                </a:solidFill>
              </a:rPr>
              <a:t>pressure - </a:t>
            </a:r>
            <a:r>
              <a:rPr lang="en-GB" dirty="0">
                <a:solidFill>
                  <a:srgbClr val="002060"/>
                </a:solidFill>
              </a:rPr>
              <a:t>new diagnosis and reviews</a:t>
            </a:r>
          </a:p>
          <a:p>
            <a:pPr lvl="1"/>
            <a:r>
              <a:rPr lang="en-GB" dirty="0" smtClean="0">
                <a:solidFill>
                  <a:srgbClr val="002060"/>
                </a:solidFill>
              </a:rPr>
              <a:t>Cholesterol - </a:t>
            </a:r>
            <a:r>
              <a:rPr lang="en-GB" dirty="0">
                <a:solidFill>
                  <a:srgbClr val="002060"/>
                </a:solidFill>
              </a:rPr>
              <a:t>heart risk, lifestyle advice and statins if appropriate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Type two </a:t>
            </a:r>
            <a:r>
              <a:rPr lang="en-GB" dirty="0" smtClean="0">
                <a:solidFill>
                  <a:srgbClr val="002060"/>
                </a:solidFill>
              </a:rPr>
              <a:t>diabetes - </a:t>
            </a:r>
            <a:r>
              <a:rPr lang="en-GB" dirty="0">
                <a:solidFill>
                  <a:srgbClr val="002060"/>
                </a:solidFill>
              </a:rPr>
              <a:t>new diagnosis, lifestyle advice and </a:t>
            </a:r>
            <a:r>
              <a:rPr lang="en-GB" dirty="0" smtClean="0">
                <a:solidFill>
                  <a:srgbClr val="002060"/>
                </a:solidFill>
              </a:rPr>
              <a:t>medications </a:t>
            </a:r>
            <a:endParaRPr lang="en-GB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indent="-285750"/>
            <a:r>
              <a:rPr lang="en-GB" b="1" dirty="0">
                <a:solidFill>
                  <a:srgbClr val="002060"/>
                </a:solidFill>
              </a:rPr>
              <a:t>Hospital discharge and clinic letters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Ensure medications up to date and prescribe new medications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Liaise with hospital colleagues if </a:t>
            </a:r>
            <a:r>
              <a:rPr lang="en-GB" dirty="0" smtClean="0">
                <a:solidFill>
                  <a:srgbClr val="002060"/>
                </a:solidFill>
              </a:rPr>
              <a:t>queries </a:t>
            </a:r>
            <a:endParaRPr lang="en-GB" dirty="0">
              <a:solidFill>
                <a:srgbClr val="002060"/>
              </a:solidFill>
            </a:endParaRPr>
          </a:p>
          <a:p>
            <a:pPr lvl="1"/>
            <a:r>
              <a:rPr lang="en-GB" dirty="0">
                <a:solidFill>
                  <a:srgbClr val="002060"/>
                </a:solidFill>
              </a:rPr>
              <a:t>Ensure patient understand medication changes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Safety monitoring, local prescribing formulary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5715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80078A1-66DC-AAA0-ADCC-3819BCC29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1110" y="4628858"/>
            <a:ext cx="2209800" cy="19640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E740FC3-B81E-01E7-CE4D-3ED87D342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45" y="75871"/>
            <a:ext cx="3569508" cy="93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2848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EB6C01-D0C8-B389-1280-7B874A597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673" y="1150775"/>
            <a:ext cx="8596668" cy="771331"/>
          </a:xfrm>
        </p:spPr>
        <p:txBody>
          <a:bodyPr/>
          <a:lstStyle/>
          <a:p>
            <a:r>
              <a:rPr lang="en-GB" dirty="0"/>
              <a:t>What else do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4AC69F-20F9-EF3F-CC05-C2C31E9A0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426" y="2253895"/>
            <a:ext cx="8596668" cy="3880773"/>
          </a:xfrm>
        </p:spPr>
        <p:txBody>
          <a:bodyPr/>
          <a:lstStyle/>
          <a:p>
            <a:pPr indent="-285750"/>
            <a:r>
              <a:rPr lang="en-GB" b="1" dirty="0">
                <a:solidFill>
                  <a:srgbClr val="002060"/>
                </a:solidFill>
              </a:rPr>
              <a:t>Patient queries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Concerns about </a:t>
            </a:r>
            <a:r>
              <a:rPr lang="en-GB" dirty="0" smtClean="0">
                <a:solidFill>
                  <a:srgbClr val="002060"/>
                </a:solidFill>
              </a:rPr>
              <a:t>medication - </a:t>
            </a:r>
            <a:r>
              <a:rPr lang="en-GB" dirty="0">
                <a:solidFill>
                  <a:srgbClr val="002060"/>
                </a:solidFill>
              </a:rPr>
              <a:t>suitability, how to take, side effects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Medication which is out of stock</a:t>
            </a:r>
          </a:p>
          <a:p>
            <a:pPr lvl="1"/>
            <a:endParaRPr lang="en-GB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GP/nurse </a:t>
            </a:r>
            <a:r>
              <a:rPr lang="en-GB" b="1" dirty="0" smtClean="0">
                <a:solidFill>
                  <a:srgbClr val="002060"/>
                </a:solidFill>
              </a:rPr>
              <a:t>queries</a:t>
            </a:r>
            <a:endParaRPr lang="en-GB" b="1" dirty="0">
              <a:solidFill>
                <a:srgbClr val="002060"/>
              </a:solidFill>
            </a:endParaRPr>
          </a:p>
          <a:p>
            <a:pPr lvl="1"/>
            <a:r>
              <a:rPr lang="en-GB" dirty="0">
                <a:solidFill>
                  <a:srgbClr val="002060"/>
                </a:solidFill>
              </a:rPr>
              <a:t>Which medication is best? 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Change formulation of medications where patient </a:t>
            </a:r>
            <a:r>
              <a:rPr lang="en-GB" dirty="0" smtClean="0">
                <a:solidFill>
                  <a:srgbClr val="002060"/>
                </a:solidFill>
              </a:rPr>
              <a:t>can’t </a:t>
            </a:r>
            <a:r>
              <a:rPr lang="en-GB" dirty="0">
                <a:solidFill>
                  <a:srgbClr val="002060"/>
                </a:solidFill>
              </a:rPr>
              <a:t>swallow</a:t>
            </a:r>
          </a:p>
          <a:p>
            <a:pPr marL="457200" lvl="1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indent="-285750"/>
            <a:r>
              <a:rPr lang="en-GB" b="1" dirty="0">
                <a:solidFill>
                  <a:srgbClr val="002060"/>
                </a:solidFill>
              </a:rPr>
              <a:t>Safety </a:t>
            </a:r>
            <a:r>
              <a:rPr lang="en-GB" b="1" dirty="0" smtClean="0">
                <a:solidFill>
                  <a:srgbClr val="002060"/>
                </a:solidFill>
              </a:rPr>
              <a:t>work - </a:t>
            </a:r>
            <a:r>
              <a:rPr lang="en-GB" b="1" dirty="0">
                <a:solidFill>
                  <a:srgbClr val="002060"/>
                </a:solidFill>
              </a:rPr>
              <a:t>audits, alerts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Support practices with work around medication </a:t>
            </a:r>
            <a:r>
              <a:rPr lang="en-GB" dirty="0" smtClean="0">
                <a:solidFill>
                  <a:srgbClr val="002060"/>
                </a:solidFill>
              </a:rPr>
              <a:t>safety 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  <p:pic>
        <p:nvPicPr>
          <p:cNvPr id="9218" name="Picture 2" descr="The Structured Medication Review and Medicines Optimisation service: a  summary - Pulse Intelligence">
            <a:extLst>
              <a:ext uri="{FF2B5EF4-FFF2-40B4-BE49-F238E27FC236}">
                <a16:creationId xmlns:a16="http://schemas.microsoft.com/office/drawing/2014/main" xmlns="" id="{19FFCB01-372D-BC03-DD99-383D06244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08552" y="2397773"/>
            <a:ext cx="2693578" cy="187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65111C4-83B4-8AE1-A5EB-C6C8963B4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45" y="75871"/>
            <a:ext cx="3569508" cy="93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1853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264</TotalTime>
  <Words>419</Words>
  <Application>Microsoft Office PowerPoint</Application>
  <PresentationFormat>Custom</PresentationFormat>
  <Paragraphs>99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Clinical Pharmacists in your GP practice</vt:lpstr>
      <vt:lpstr>Who we are?</vt:lpstr>
      <vt:lpstr>How do we help patients?</vt:lpstr>
      <vt:lpstr> </vt:lpstr>
      <vt:lpstr> Examples:</vt:lpstr>
      <vt:lpstr>Examples:</vt:lpstr>
      <vt:lpstr>Examples:</vt:lpstr>
      <vt:lpstr>How we help patients</vt:lpstr>
      <vt:lpstr>What else do we do?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Pharmacists in your GP practice.</dc:title>
  <dc:creator>Matthew Dewsbery</dc:creator>
  <cp:lastModifiedBy>Christina</cp:lastModifiedBy>
  <cp:revision>13</cp:revision>
  <cp:lastPrinted>2023-01-24T12:49:33Z</cp:lastPrinted>
  <dcterms:created xsi:type="dcterms:W3CDTF">2023-01-03T11:33:38Z</dcterms:created>
  <dcterms:modified xsi:type="dcterms:W3CDTF">2023-02-01T13:06:36Z</dcterms:modified>
</cp:coreProperties>
</file>